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79" r:id="rId4"/>
    <p:sldId id="280" r:id="rId5"/>
    <p:sldId id="281" r:id="rId6"/>
    <p:sldId id="259" r:id="rId7"/>
    <p:sldId id="268" r:id="rId8"/>
    <p:sldId id="269" r:id="rId9"/>
    <p:sldId id="264" r:id="rId10"/>
    <p:sldId id="270" r:id="rId11"/>
    <p:sldId id="272" r:id="rId12"/>
    <p:sldId id="276" r:id="rId13"/>
    <p:sldId id="273" r:id="rId14"/>
    <p:sldId id="282" r:id="rId15"/>
    <p:sldId id="283" r:id="rId16"/>
    <p:sldId id="286" r:id="rId17"/>
    <p:sldId id="271" r:id="rId18"/>
    <p:sldId id="287" r:id="rId19"/>
    <p:sldId id="263" r:id="rId20"/>
    <p:sldId id="261" r:id="rId21"/>
    <p:sldId id="262" r:id="rId22"/>
    <p:sldId id="265" r:id="rId23"/>
    <p:sldId id="267" r:id="rId24"/>
    <p:sldId id="266" r:id="rId25"/>
    <p:sldId id="258" r:id="rId26"/>
    <p:sldId id="260" r:id="rId27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593"/>
    <p:restoredTop sz="94621"/>
  </p:normalViewPr>
  <p:slideViewPr>
    <p:cSldViewPr snapToGrid="0" snapToObjects="1">
      <p:cViewPr varScale="1">
        <p:scale>
          <a:sx n="110" d="100"/>
          <a:sy n="110" d="100"/>
        </p:scale>
        <p:origin x="160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notesMaster" Target="notesMasters/notesMaster1.xml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81501A-31AE-F849-93A3-CE874F05E61E}" type="datetimeFigureOut">
              <a:rPr kumimoji="1" lang="ja-JP" altLang="en-US" smtClean="0"/>
              <a:t>2020/1/17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1993E7-18A6-B341-94D2-ADEE2559FA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079819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xmlns="" id="{677B2299-6D4C-C147-9BB9-990FC424BB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6592" y="1634335"/>
            <a:ext cx="6858000" cy="1699417"/>
          </a:xfrm>
        </p:spPr>
        <p:txBody>
          <a:bodyPr anchor="b">
            <a:normAutofit/>
          </a:bodyPr>
          <a:lstStyle>
            <a:lvl1pPr algn="l">
              <a:defRPr sz="44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xmlns="" id="{713F1126-F1DF-6747-B56F-FD3A4FA808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6592" y="3537312"/>
            <a:ext cx="6858000" cy="1655762"/>
          </a:xfrm>
        </p:spPr>
        <p:txBody>
          <a:bodyPr/>
          <a:lstStyle>
            <a:lvl1pPr marL="0" indent="0" algn="l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kumimoji="1" lang="ja-JP" altLang="en-US" smtClean="0"/>
              <a:t>マスター サブタイトルの書式設定</a:t>
            </a:r>
            <a:endParaRPr kumimoji="1" lang="ja-JP" altLang="en-US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xmlns="" id="{FE5D303A-C66A-D74D-8C5A-FA553EEFD9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BF821-3979-1E4A-974F-269B8AAA0EEF}" type="datetime1">
              <a:rPr kumimoji="1" lang="ja-JP" altLang="en-US" smtClean="0"/>
              <a:t>2020/1/17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xmlns="" id="{6FD154FC-A8A6-9749-8662-C602F9211F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KONOKEN MEETING</a:t>
            </a:r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xmlns="" id="{3E1EE33C-9027-9941-B746-20FF56391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95852-41F7-C748-B28B-E5631E7D5CB9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xmlns="" id="{21AF41FC-3D40-0A46-9313-BCB87C7065F3}"/>
              </a:ext>
            </a:extLst>
          </p:cNvPr>
          <p:cNvCxnSpPr/>
          <p:nvPr userDrawn="1"/>
        </p:nvCxnSpPr>
        <p:spPr>
          <a:xfrm>
            <a:off x="0" y="3435531"/>
            <a:ext cx="8121832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02384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xmlns="" id="{4B9BAD9D-DEB2-544A-8897-5385DB00D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xmlns="" id="{3DB01D72-D257-654C-A94F-A2187A0F42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xmlns="" id="{05977822-E7BB-844C-A643-0B85DF2BEA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C53FE-484B-3243-AA4B-E062B2200F43}" type="datetime1">
              <a:rPr kumimoji="1" lang="ja-JP" altLang="en-US" smtClean="0"/>
              <a:t>2020/1/17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xmlns="" id="{918131E3-66A9-774C-8145-06CAC63B6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KONOKEN MEETING</a:t>
            </a:r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xmlns="" id="{9FB4F3FA-C4BA-6643-A8D0-8E7FE0B6AD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95852-41F7-C748-B28B-E5631E7D5CB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540146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xmlns="" id="{921C09EB-6704-5749-A3B4-225E7E865C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xmlns="" id="{F42DE3D6-EBA0-3D42-8B78-BBED4A7636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xmlns="" id="{253B5100-4B82-6548-A0D0-8A7A96AA1E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AC539-7682-E247-B325-366BDBA9F7F4}" type="datetime1">
              <a:rPr kumimoji="1" lang="ja-JP" altLang="en-US" smtClean="0"/>
              <a:t>2020/1/17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xmlns="" id="{C19A9120-DBC6-2F46-9593-C01005218C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KONOKEN MEETING</a:t>
            </a:r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xmlns="" id="{1F276C86-07F7-7341-A3D5-1636908CA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95852-41F7-C748-B28B-E5631E7D5CB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769139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xmlns="" id="{B8115F3B-96A5-B241-A2D4-17745CA968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xmlns="" id="{95044ACC-3395-0F43-86F2-94179DE446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100"/>
            </a:lvl1pPr>
          </a:lstStyle>
          <a:p>
            <a:fld id="{5BEA7879-CE41-474A-ADE7-8555F0586413}" type="datetime1">
              <a:rPr lang="ja-JP" altLang="en-US" smtClean="0"/>
              <a:pPr/>
              <a:t>2020/1/17</a:t>
            </a:fld>
            <a:endParaRPr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xmlns="" id="{72D0F64F-CB10-804E-A571-E40B64B3FC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 sz="1100"/>
            </a:lvl1pPr>
          </a:lstStyle>
          <a:p>
            <a:r>
              <a:rPr lang="en-US" altLang="ja-JP" dirty="0" smtClean="0"/>
              <a:t>KONOKEN MEETING</a:t>
            </a:r>
            <a:endParaRPr lang="ja-JP" altLang="en-US" dirty="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xmlns="" id="{1410AE70-C0BA-2D46-9300-68601CC67D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100"/>
            </a:lvl1pPr>
          </a:lstStyle>
          <a:p>
            <a:fld id="{CB595852-41F7-C748-B28B-E5631E7D5CB9}" type="slidenum">
              <a:rPr lang="ja-JP" altLang="en-US" smtClean="0"/>
              <a:pPr/>
              <a:t>‹#›</a:t>
            </a:fld>
            <a:endParaRPr lang="ja-JP" altLang="en-US"/>
          </a:p>
        </p:txBody>
      </p: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xmlns="" id="{D6CF3EFA-B877-E94A-AD14-63F5EB462B6C}"/>
              </a:ext>
            </a:extLst>
          </p:cNvPr>
          <p:cNvCxnSpPr/>
          <p:nvPr userDrawn="1"/>
        </p:nvCxnSpPr>
        <p:spPr>
          <a:xfrm>
            <a:off x="0" y="1258384"/>
            <a:ext cx="8121832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テキスト プレースホルダー 2">
            <a:extLst>
              <a:ext uri="{FF2B5EF4-FFF2-40B4-BE49-F238E27FC236}">
                <a16:creationId xmlns:a16="http://schemas.microsoft.com/office/drawing/2014/main" xmlns="" id="{E8D118B7-C898-8147-9004-79B70C7E5C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391" y="1385455"/>
            <a:ext cx="8747216" cy="47915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768548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xmlns="" id="{E3A63803-D7D2-A040-A5A8-AB475CA9A8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xmlns="" id="{7B24DE8A-FD1F-AA49-921A-623915F9F5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xmlns="" id="{5F4D9D06-7932-EA42-8AE7-86BE84A1F7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7BCB7-F9F5-8E4E-8B8C-E77B284A1573}" type="datetime1">
              <a:rPr kumimoji="1" lang="ja-JP" altLang="en-US" smtClean="0"/>
              <a:t>2020/1/17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xmlns="" id="{B24A5660-C896-E849-B6E2-88CB391451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KONOKEN MEETING</a:t>
            </a:r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xmlns="" id="{7F900EAA-F811-D940-B5DE-C460430588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95852-41F7-C748-B28B-E5631E7D5CB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377296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xmlns="" id="{AEB1EEBC-CF42-1040-9AE8-9BAA05E4D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xmlns="" id="{844DE02C-0C74-9E4F-9529-AED162A9E5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98391" y="1365504"/>
            <a:ext cx="4316459" cy="4811459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xmlns="" id="{F9C64A8C-CA73-734F-86F1-AAC8CB986E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49" y="1365504"/>
            <a:ext cx="4316457" cy="4811459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xmlns="" id="{81180ADA-D7D4-A744-84D2-E8DCEF10FF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ABE3DA-2CEF-4046-91A0-44FAC722165B}" type="datetime1">
              <a:rPr kumimoji="1" lang="ja-JP" altLang="en-US" smtClean="0"/>
              <a:t>2020/1/17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xmlns="" id="{3865519B-7150-214C-B1DC-1B64636E80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KONOKEN MEETING</a:t>
            </a:r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xmlns="" id="{38F16C88-7E31-1144-8419-0A65211729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95852-41F7-C748-B28B-E5631E7D5CB9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xmlns="" id="{D6CF3EFA-B877-E94A-AD14-63F5EB462B6C}"/>
              </a:ext>
            </a:extLst>
          </p:cNvPr>
          <p:cNvCxnSpPr/>
          <p:nvPr userDrawn="1"/>
        </p:nvCxnSpPr>
        <p:spPr>
          <a:xfrm>
            <a:off x="0" y="1258384"/>
            <a:ext cx="8121832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20370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xmlns="" id="{A61B0719-4B5C-4E42-9619-AA6CD968E0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391" y="365127"/>
            <a:ext cx="8747216" cy="893258"/>
          </a:xfrm>
        </p:spPr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xmlns="" id="{C23A07B0-0387-DD40-8F23-2E50FF3A3D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xmlns="" id="{5A67B12A-3797-7241-9D00-E2EF36D38D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xmlns="" id="{B8C3D6CF-5743-CF4A-A188-793AFAFB5BF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xmlns="" id="{1DC89982-A450-A140-94B5-62DFA7332B4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xmlns="" id="{E24CD0AE-F169-7148-B90D-BC6956965F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64FDA-CC17-464F-8C8E-594D15DA273A}" type="datetime1">
              <a:rPr kumimoji="1" lang="ja-JP" altLang="en-US" smtClean="0"/>
              <a:t>2020/1/17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xmlns="" id="{0362529C-757D-E74F-AEEF-B2CE6D69AF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KONOKEN MEETING</a:t>
            </a:r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xmlns="" id="{5ABED53F-48A4-DE46-8E4F-12D3E0B1A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95852-41F7-C748-B28B-E5631E7D5CB9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xmlns="" id="{D6CF3EFA-B877-E94A-AD14-63F5EB462B6C}"/>
              </a:ext>
            </a:extLst>
          </p:cNvPr>
          <p:cNvCxnSpPr/>
          <p:nvPr userDrawn="1"/>
        </p:nvCxnSpPr>
        <p:spPr>
          <a:xfrm>
            <a:off x="0" y="1258384"/>
            <a:ext cx="8121832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84421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xmlns="" id="{0C2D6332-D106-0942-8FE3-A3163A97BF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xmlns="" id="{8CF79F36-F32A-F945-B855-AD3C5FA4A0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5E4AD-A452-D74D-8A1E-6451F8B258DE}" type="datetime1">
              <a:rPr kumimoji="1" lang="ja-JP" altLang="en-US" smtClean="0"/>
              <a:t>2020/1/17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xmlns="" id="{BF94ACB7-5FA7-6C47-BC9A-B88A885A9A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KONOKEN MEETING</a:t>
            </a:r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xmlns="" id="{705288D4-75C7-2746-B7C7-DF661D0ABC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95852-41F7-C748-B28B-E5631E7D5CB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011040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xmlns="" id="{81A04FE0-CC6F-6A4A-B7C7-9A2426DB62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D345A8-2F38-3445-9A44-2525F1DDC6E9}" type="datetime1">
              <a:rPr kumimoji="1" lang="ja-JP" altLang="en-US" smtClean="0"/>
              <a:t>2020/1/17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xmlns="" id="{0F896216-F0ED-0D4F-93A4-615A1FFA5F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KONOKEN MEETING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xmlns="" id="{C88C3754-F222-7849-B7DE-70D66BC39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95852-41F7-C748-B28B-E5631E7D5CB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378609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xmlns="" id="{1D8256D4-BE54-4C41-859B-DE97675593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xmlns="" id="{426C619E-80E7-E440-AD9D-4BA9352509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xmlns="" id="{C4A52820-199C-9F48-B3C3-A5CADE2C2A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xmlns="" id="{FB6B8C67-0CBE-6B4E-BD4B-19A9CE8EDD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78DD7-D56E-1745-A3EE-DBCCF52C3808}" type="datetime1">
              <a:rPr kumimoji="1" lang="ja-JP" altLang="en-US" smtClean="0"/>
              <a:t>2020/1/17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xmlns="" id="{CBFE3F7B-06E8-7D4A-B344-9BCCB47415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KONOKEN MEETING</a:t>
            </a:r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xmlns="" id="{C487C1EF-C8FF-EB4A-AFC1-2BA4997714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95852-41F7-C748-B28B-E5631E7D5CB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303945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xmlns="" id="{0F776D64-3346-8143-A7A3-0A6E7F2F3E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xmlns="" id="{4CE8A9D0-42A0-534E-9D68-3E4335FA888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kumimoji="1" lang="ja-JP" altLang="en-US" smtClean="0"/>
              <a:t>プレースホルダーまでドラッグするかアイコンをクリックして図を追加</a:t>
            </a:r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xmlns="" id="{F59D7876-1709-9444-8A26-9BBF3EE35E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xmlns="" id="{9846DFAB-9172-9B4D-9032-5BB659C697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7EB26-511B-CE41-BE2D-0CA44DD820BB}" type="datetime1">
              <a:rPr kumimoji="1" lang="ja-JP" altLang="en-US" smtClean="0"/>
              <a:t>2020/1/17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xmlns="" id="{8BD08F51-D0A2-4E42-8669-F43B936AF8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KONOKEN MEETING</a:t>
            </a:r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xmlns="" id="{80FBB445-AC3B-244D-B944-5F89E82C27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95852-41F7-C748-B28B-E5631E7D5CB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83043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xmlns="" id="{C9DD1B71-8278-2E47-BD36-8D7D413330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392" y="265407"/>
            <a:ext cx="8747216" cy="9803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xmlns="" id="{E8D118B7-C898-8147-9004-79B70C7E5C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8391" y="1454727"/>
            <a:ext cx="8747216" cy="4722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ja-JP" altLang="en-US" dirty="0"/>
              <a:t>マスター テキストの書式</a:t>
            </a:r>
            <a:r>
              <a:rPr kumimoji="1" lang="ja-JP" altLang="en-US" dirty="0" smtClean="0"/>
              <a:t>設定</a:t>
            </a:r>
            <a:endParaRPr kumimoji="1" lang="en-US" altLang="ja-JP" dirty="0" smtClean="0"/>
          </a:p>
          <a:p>
            <a:pPr lvl="1"/>
            <a:r>
              <a:rPr kumimoji="1" lang="ja-JP" altLang="en-US" dirty="0" smtClean="0"/>
              <a:t>第</a:t>
            </a:r>
            <a:r>
              <a:rPr kumimoji="1" lang="en-US" altLang="ja-JP" dirty="0" smtClean="0"/>
              <a:t> 2 </a:t>
            </a:r>
            <a:r>
              <a:rPr kumimoji="1" lang="ja-JP" altLang="en-US" dirty="0" smtClean="0"/>
              <a:t>レベル</a:t>
            </a:r>
            <a:endParaRPr kumimoji="1" lang="en-US" altLang="ja-JP" dirty="0" smtClean="0"/>
          </a:p>
          <a:p>
            <a:pPr lvl="2"/>
            <a:r>
              <a:rPr kumimoji="1" lang="ja-JP" altLang="en-US" dirty="0" smtClean="0"/>
              <a:t>第</a:t>
            </a:r>
            <a:r>
              <a:rPr kumimoji="1" lang="en-US" altLang="ja-JP" dirty="0" smtClean="0"/>
              <a:t> 3 </a:t>
            </a:r>
            <a:r>
              <a:rPr kumimoji="1" lang="ja-JP" altLang="en-US" dirty="0" smtClean="0"/>
              <a:t>レベル</a:t>
            </a:r>
            <a:endParaRPr kumimoji="1" lang="en-US" altLang="ja-JP" dirty="0" smtClean="0"/>
          </a:p>
          <a:p>
            <a:pPr lvl="3"/>
            <a:r>
              <a:rPr kumimoji="1" lang="ja-JP" altLang="en-US" dirty="0" smtClean="0"/>
              <a:t>第</a:t>
            </a:r>
            <a:r>
              <a:rPr kumimoji="1" lang="en-US" altLang="ja-JP" dirty="0" smtClean="0"/>
              <a:t> 4 </a:t>
            </a:r>
            <a:r>
              <a:rPr kumimoji="1" lang="ja-JP" altLang="en-US" dirty="0" smtClean="0"/>
              <a:t>レベル</a:t>
            </a:r>
            <a:endParaRPr kumimoji="1" lang="en-US" altLang="ja-JP" dirty="0" smtClean="0"/>
          </a:p>
          <a:p>
            <a:pPr lvl="3"/>
            <a:r>
              <a:rPr kumimoji="1" lang="en-US" altLang="ja-JP" dirty="0" smtClean="0"/>
              <a:t>	</a:t>
            </a:r>
            <a:r>
              <a:rPr kumimoji="1" lang="ja-JP" altLang="en-US" dirty="0" smtClean="0"/>
              <a:t>第</a:t>
            </a:r>
            <a:r>
              <a:rPr kumimoji="1" lang="en-US" altLang="ja-JP" dirty="0" smtClean="0"/>
              <a:t> 5 </a:t>
            </a:r>
            <a:r>
              <a:rPr kumimoji="1" lang="ja-JP" altLang="en-US" dirty="0" smtClean="0"/>
              <a:t>レベル</a:t>
            </a:r>
            <a:r>
              <a:rPr kumimoji="1" lang="ja-JP" altLang="en-US" dirty="0"/>
              <a:t>
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xmlns="" id="{86D704FB-A7BA-AE47-B916-C65D6D552BC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98391" y="634231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fld id="{D7B2E453-0BCE-B249-B610-F0F24BF8B3AC}" type="datetime1">
              <a:rPr lang="ja-JP" altLang="en-US" smtClean="0"/>
              <a:pPr/>
              <a:t>2020/1/17</a:t>
            </a:fld>
            <a:endParaRPr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xmlns="" id="{CA4D73BC-C25A-5E48-A80F-659AE19063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59507" y="634231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algn="r"/>
            <a:r>
              <a:rPr lang="en-US" altLang="ja-JP" smtClean="0"/>
              <a:t>KONOKEN MEETING</a:t>
            </a:r>
            <a:endParaRPr lang="ja-JP" altLang="en-US" dirty="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xmlns="" id="{8BEE91A5-7DAC-C343-B942-E5BB47AD74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888207" y="265408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fld id="{CB595852-41F7-C748-B28B-E5631E7D5CB9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9790123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kumimoji="1" sz="3600" kern="1200">
          <a:solidFill>
            <a:schemeClr val="accent1"/>
          </a:solidFill>
          <a:latin typeface="Century Gothic" panose="020B0502020202020204" pitchFamily="34" charset="0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Clr>
          <a:schemeClr val="accent4"/>
        </a:buClr>
        <a:buFont typeface="Wingdings" pitchFamily="2" charset="2"/>
        <a:buChar char="u"/>
        <a:defRPr kumimoji="1" sz="20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Helvetica" charset="0"/>
        <a:buChar char="−"/>
        <a:defRPr kumimoji="1" sz="1800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indent="0" algn="l" defTabSz="685800" rtl="0" eaLnBrk="1" latinLnBrk="0" hangingPunct="1">
        <a:lnSpc>
          <a:spcPct val="90000"/>
        </a:lnSpc>
        <a:spcBef>
          <a:spcPts val="375"/>
        </a:spcBef>
        <a:buFontTx/>
        <a:buNone/>
        <a:defRPr kumimoji="1" sz="140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4" Type="http://schemas.openxmlformats.org/officeDocument/2006/relationships/image" Target="../media/image15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Relationship Id="rId3" Type="http://schemas.openxmlformats.org/officeDocument/2006/relationships/image" Target="../media/image19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4" Type="http://schemas.openxmlformats.org/officeDocument/2006/relationships/image" Target="../media/image21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Relationship Id="rId3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4" Type="http://schemas.openxmlformats.org/officeDocument/2006/relationships/image" Target="../media/image24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4" Type="http://schemas.openxmlformats.org/officeDocument/2006/relationships/image" Target="../media/image10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tiff"/><Relationship Id="rId3" Type="http://schemas.openxmlformats.org/officeDocument/2006/relationships/image" Target="../media/image15.tif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4" Type="http://schemas.openxmlformats.org/officeDocument/2006/relationships/image" Target="../media/image28.tiff"/><Relationship Id="rId5" Type="http://schemas.openxmlformats.org/officeDocument/2006/relationships/image" Target="../media/image29.tiff"/><Relationship Id="rId6" Type="http://schemas.openxmlformats.org/officeDocument/2006/relationships/image" Target="../media/image30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tif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tif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tiff"/><Relationship Id="rId3" Type="http://schemas.openxmlformats.org/officeDocument/2006/relationships/image" Target="../media/image25.tif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tiff"/><Relationship Id="rId3" Type="http://schemas.openxmlformats.org/officeDocument/2006/relationships/image" Target="../media/image32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4.tiff"/><Relationship Id="rId5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Relationship Id="rId3" Type="http://schemas.openxmlformats.org/officeDocument/2006/relationships/image" Target="../media/image11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Relationship Id="rId3" Type="http://schemas.openxmlformats.org/officeDocument/2006/relationships/image" Target="../media/image1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xmlns="" id="{6A07EBD9-4A9E-F14E-95FA-61440EBE58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6591" y="1634335"/>
            <a:ext cx="7650243" cy="1699417"/>
          </a:xfrm>
        </p:spPr>
        <p:txBody>
          <a:bodyPr>
            <a:normAutofit/>
          </a:bodyPr>
          <a:lstStyle/>
          <a:p>
            <a:pPr algn="l"/>
            <a:r>
              <a:rPr lang="en-US" altLang="ja-JP" dirty="0" smtClean="0"/>
              <a:t>MEETING 2020/01/17</a:t>
            </a:r>
            <a:r>
              <a:rPr lang="en-US" altLang="ja-JP" sz="4400" dirty="0" smtClean="0"/>
              <a:t> </a:t>
            </a:r>
            <a:endParaRPr kumimoji="1" lang="ja-JP" altLang="en-US" sz="4400" dirty="0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xmlns="" id="{4776F62E-9B67-B84C-A3F2-07BA079121E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l"/>
            <a:r>
              <a:rPr lang="ja-JP" altLang="en-US" dirty="0"/>
              <a:t>お茶の水女子大学</a:t>
            </a:r>
            <a:r>
              <a:rPr lang="en-US" altLang="ja-JP" dirty="0"/>
              <a:t> </a:t>
            </a:r>
            <a:r>
              <a:rPr lang="ja-JP" altLang="en-US" dirty="0"/>
              <a:t>人間文化創造科学研究科</a:t>
            </a:r>
            <a:endParaRPr lang="en-US" altLang="ja-JP" dirty="0"/>
          </a:p>
          <a:p>
            <a:pPr algn="l"/>
            <a:r>
              <a:rPr lang="ja-JP" altLang="en-US" dirty="0"/>
              <a:t>河野研究室</a:t>
            </a:r>
            <a:r>
              <a:rPr lang="en-US" altLang="ja-JP" dirty="0"/>
              <a:t> </a:t>
            </a:r>
            <a:r>
              <a:rPr lang="ja-JP" altLang="en-US" dirty="0" smtClean="0"/>
              <a:t>修士</a:t>
            </a:r>
            <a:r>
              <a:rPr lang="en-US" altLang="ja-JP" smtClean="0"/>
              <a:t>2</a:t>
            </a:r>
            <a:r>
              <a:rPr lang="ja-JP" altLang="en-US" smtClean="0"/>
              <a:t>年</a:t>
            </a:r>
            <a:endParaRPr lang="en-US" altLang="ja-JP" dirty="0"/>
          </a:p>
          <a:p>
            <a:pPr algn="l"/>
            <a:r>
              <a:rPr lang="ja-JP" altLang="en-US" dirty="0"/>
              <a:t>鷲津</a:t>
            </a:r>
            <a:r>
              <a:rPr lang="en-US" altLang="ja-JP" dirty="0"/>
              <a:t> </a:t>
            </a:r>
            <a:r>
              <a:rPr lang="ja-JP" altLang="en-US" dirty="0"/>
              <a:t>優維</a:t>
            </a:r>
          </a:p>
        </p:txBody>
      </p:sp>
    </p:spTree>
    <p:extLst>
      <p:ext uri="{BB962C8B-B14F-4D97-AF65-F5344CB8AC3E}">
        <p14:creationId xmlns:p14="http://schemas.microsoft.com/office/powerpoint/2010/main" val="2661460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外部トリガによるソーススキャン</a:t>
            </a:r>
            <a:endParaRPr kumimoji="1"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EA7879-CE41-474A-ADE7-8555F0586413}" type="datetime1">
              <a:rPr lang="ja-JP" altLang="en-US" smtClean="0"/>
              <a:pPr/>
              <a:t>2020/1/17</a:t>
            </a:fld>
            <a:endParaRPr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smtClean="0"/>
              <a:t>KONOKEN MEETING</a:t>
            </a:r>
            <a:endParaRPr lang="ja-JP" alt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95852-41F7-C748-B28B-E5631E7D5CB9}" type="slidenum">
              <a:rPr lang="ja-JP" altLang="en-US" smtClean="0"/>
              <a:pPr/>
              <a:t>10</a:t>
            </a:fld>
            <a:endParaRPr lang="ja-JP" altLang="en-US"/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smtClean="0"/>
              <a:t>c.</a:t>
            </a:r>
            <a:r>
              <a:rPr kumimoji="1" lang="ja-JP" altLang="en-US" dirty="0" smtClean="0"/>
              <a:t>の分布をポワソン分布でフィットし、平均の</a:t>
            </a:r>
            <a:r>
              <a:rPr kumimoji="1" lang="en-US" altLang="ja-JP" dirty="0" smtClean="0"/>
              <a:t>1</a:t>
            </a:r>
            <a:r>
              <a:rPr kumimoji="1" lang="ja-JP" altLang="en-US" dirty="0" smtClean="0"/>
              <a:t>ピクセルあたりの　　ヒット数を確認した</a:t>
            </a:r>
            <a:endParaRPr kumimoji="1" lang="ja-JP" altLang="en-US" dirty="0"/>
          </a:p>
        </p:txBody>
      </p:sp>
      <p:pic>
        <p:nvPicPr>
          <p:cNvPr id="13" name="図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00" y="419100"/>
            <a:ext cx="0" cy="0"/>
          </a:xfrm>
          <a:prstGeom prst="rect">
            <a:avLst/>
          </a:prstGeom>
        </p:spPr>
      </p:pic>
      <p:grpSp>
        <p:nvGrpSpPr>
          <p:cNvPr id="18" name="図形グループ 17"/>
          <p:cNvGrpSpPr/>
          <p:nvPr/>
        </p:nvGrpSpPr>
        <p:grpSpPr>
          <a:xfrm>
            <a:off x="182617" y="2299638"/>
            <a:ext cx="8778763" cy="3960000"/>
            <a:chOff x="198391" y="2382313"/>
            <a:chExt cx="8778763" cy="3960000"/>
          </a:xfrm>
        </p:grpSpPr>
        <p:grpSp>
          <p:nvGrpSpPr>
            <p:cNvPr id="15" name="図形グループ 14"/>
            <p:cNvGrpSpPr>
              <a:grpSpLocks noChangeAspect="1"/>
            </p:cNvGrpSpPr>
            <p:nvPr/>
          </p:nvGrpSpPr>
          <p:grpSpPr>
            <a:xfrm>
              <a:off x="198391" y="2382313"/>
              <a:ext cx="8430651" cy="3960000"/>
              <a:chOff x="1656303" y="2021181"/>
              <a:chExt cx="9247871" cy="4343860"/>
            </a:xfrm>
          </p:grpSpPr>
          <p:pic>
            <p:nvPicPr>
              <p:cNvPr id="14" name="図 13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56303" y="2405041"/>
                <a:ext cx="5831392" cy="3960000"/>
              </a:xfrm>
              <a:prstGeom prst="rect">
                <a:avLst/>
              </a:prstGeom>
            </p:spPr>
          </p:pic>
          <p:grpSp>
            <p:nvGrpSpPr>
              <p:cNvPr id="10" name="図形グループ 9"/>
              <p:cNvGrpSpPr/>
              <p:nvPr/>
            </p:nvGrpSpPr>
            <p:grpSpPr>
              <a:xfrm>
                <a:off x="2688507" y="2021181"/>
                <a:ext cx="8215667" cy="786196"/>
                <a:chOff x="2799718" y="1895876"/>
                <a:chExt cx="8215667" cy="786196"/>
              </a:xfrm>
            </p:grpSpPr>
            <p:sp>
              <p:nvSpPr>
                <p:cNvPr id="8" name="テキスト ボックス 7"/>
                <p:cNvSpPr txBox="1"/>
                <p:nvPr/>
              </p:nvSpPr>
              <p:spPr>
                <a:xfrm>
                  <a:off x="8460960" y="1973090"/>
                  <a:ext cx="2554425" cy="70898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kumimoji="1" lang="ja-JP" altLang="en-US" b="1" dirty="0" smtClean="0"/>
                    <a:t>平均ヒット数</a:t>
                  </a:r>
                  <a:r>
                    <a:rPr kumimoji="1" lang="en-US" altLang="ja-JP" b="1" dirty="0" smtClean="0"/>
                    <a:t>/pixel</a:t>
                  </a:r>
                </a:p>
                <a:p>
                  <a:pPr algn="r"/>
                  <a:r>
                    <a:rPr lang="is-IS" altLang="ja-JP" b="1" dirty="0" smtClean="0">
                      <a:solidFill>
                        <a:schemeClr val="accent6"/>
                      </a:solidFill>
                    </a:rPr>
                    <a:t>0.695 Hits/pixel</a:t>
                  </a:r>
                  <a:endParaRPr kumimoji="1" lang="ja-JP" altLang="en-US" b="1" dirty="0"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9" name="テキスト ボックス 8"/>
                <p:cNvSpPr txBox="1"/>
                <p:nvPr/>
              </p:nvSpPr>
              <p:spPr>
                <a:xfrm>
                  <a:off x="2799718" y="1895876"/>
                  <a:ext cx="3544561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ja-JP" dirty="0" smtClean="0"/>
                    <a:t>c. b</a:t>
                  </a:r>
                  <a:r>
                    <a:rPr lang="ja-JP" altLang="en-US" dirty="0" smtClean="0"/>
                    <a:t>から</a:t>
                  </a:r>
                  <a:r>
                    <a:rPr lang="en-US" altLang="ja-JP" dirty="0" smtClean="0"/>
                    <a:t>a</a:t>
                  </a:r>
                  <a:r>
                    <a:rPr lang="ja-JP" altLang="en-US" dirty="0" smtClean="0"/>
                    <a:t>の影響を除いた</a:t>
                  </a:r>
                  <a:endParaRPr lang="en-US" altLang="ja-JP" dirty="0" smtClean="0"/>
                </a:p>
                <a:p>
                  <a:pPr algn="ctr"/>
                  <a:r>
                    <a:rPr kumimoji="1" lang="en-US" altLang="ja-JP" dirty="0" smtClean="0"/>
                    <a:t>1</a:t>
                  </a:r>
                  <a:r>
                    <a:rPr kumimoji="1" lang="ja-JP" altLang="en-US" dirty="0" smtClean="0"/>
                    <a:t>ピクセルあたりのヒット数分布</a:t>
                  </a:r>
                  <a:endParaRPr kumimoji="1" lang="ja-JP" altLang="en-US" dirty="0"/>
                </a:p>
              </p:txBody>
            </p:sp>
          </p:grpSp>
        </p:grpSp>
        <p:pic>
          <p:nvPicPr>
            <p:cNvPr id="16" name="図 1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02159" y="3221560"/>
              <a:ext cx="3874995" cy="2631443"/>
            </a:xfrm>
            <a:prstGeom prst="rect">
              <a:avLst/>
            </a:prstGeom>
          </p:spPr>
        </p:pic>
        <p:sp>
          <p:nvSpPr>
            <p:cNvPr id="17" name="正方形/長方形 16"/>
            <p:cNvSpPr/>
            <p:nvPr/>
          </p:nvSpPr>
          <p:spPr>
            <a:xfrm>
              <a:off x="2380626" y="3099034"/>
              <a:ext cx="1057517" cy="2875045"/>
            </a:xfrm>
            <a:prstGeom prst="rect">
              <a:avLst/>
            </a:prstGeom>
            <a:noFill/>
            <a:ln w="19050">
              <a:solidFill>
                <a:schemeClr val="tx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フリーフォーム 11"/>
            <p:cNvSpPr/>
            <p:nvPr/>
          </p:nvSpPr>
          <p:spPr>
            <a:xfrm rot="561522">
              <a:off x="3471613" y="4429840"/>
              <a:ext cx="1798204" cy="288812"/>
            </a:xfrm>
            <a:custGeom>
              <a:avLst/>
              <a:gdLst>
                <a:gd name="connsiteX0" fmla="*/ 0 w 1731264"/>
                <a:gd name="connsiteY0" fmla="*/ 548830 h 548830"/>
                <a:gd name="connsiteX1" fmla="*/ 621792 w 1731264"/>
                <a:gd name="connsiteY1" fmla="*/ 24574 h 548830"/>
                <a:gd name="connsiteX2" fmla="*/ 1731264 w 1731264"/>
                <a:gd name="connsiteY2" fmla="*/ 134302 h 548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31264" h="548830">
                  <a:moveTo>
                    <a:pt x="0" y="548830"/>
                  </a:moveTo>
                  <a:cubicBezTo>
                    <a:pt x="166624" y="321246"/>
                    <a:pt x="333248" y="93662"/>
                    <a:pt x="621792" y="24574"/>
                  </a:cubicBezTo>
                  <a:cubicBezTo>
                    <a:pt x="910336" y="-44514"/>
                    <a:pt x="1320800" y="44894"/>
                    <a:pt x="1731264" y="134302"/>
                  </a:cubicBezTo>
                </a:path>
              </a:pathLst>
            </a:custGeom>
            <a:noFill/>
            <a:ln w="19050">
              <a:solidFill>
                <a:schemeClr val="tx2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430139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セルフトリガによるソーススキャン</a:t>
            </a:r>
            <a:endParaRPr kumimoji="1"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EA7879-CE41-474A-ADE7-8555F0586413}" type="datetime1">
              <a:rPr lang="ja-JP" altLang="en-US" smtClean="0"/>
              <a:pPr/>
              <a:t>2020/1/17</a:t>
            </a:fld>
            <a:endParaRPr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smtClean="0"/>
              <a:t>KONOKEN MEETING</a:t>
            </a:r>
            <a:endParaRPr lang="ja-JP" alt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95852-41F7-C748-B28B-E5631E7D5CB9}" type="slidenum">
              <a:rPr lang="ja-JP" altLang="en-US" smtClean="0"/>
              <a:pPr/>
              <a:t>11</a:t>
            </a:fld>
            <a:endParaRPr lang="ja-JP" altLang="en-US"/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 smtClean="0"/>
              <a:t>ヒットマップは以下のよう</a:t>
            </a:r>
            <a:endParaRPr kumimoji="1" lang="ja-JP" altLang="en-US" dirty="0"/>
          </a:p>
        </p:txBody>
      </p:sp>
      <p:grpSp>
        <p:nvGrpSpPr>
          <p:cNvPr id="22" name="図形グループ 21"/>
          <p:cNvGrpSpPr/>
          <p:nvPr/>
        </p:nvGrpSpPr>
        <p:grpSpPr>
          <a:xfrm>
            <a:off x="995424" y="1567690"/>
            <a:ext cx="7963900" cy="2464793"/>
            <a:chOff x="995423" y="1834827"/>
            <a:chExt cx="7963900" cy="2464793"/>
          </a:xfrm>
        </p:grpSpPr>
        <p:pic>
          <p:nvPicPr>
            <p:cNvPr id="11" name="図 10"/>
            <p:cNvPicPr>
              <a:picLocks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8690" y="2139620"/>
              <a:ext cx="2650633" cy="2156400"/>
            </a:xfrm>
            <a:prstGeom prst="rect">
              <a:avLst/>
            </a:prstGeom>
          </p:spPr>
        </p:pic>
        <p:pic>
          <p:nvPicPr>
            <p:cNvPr id="21" name="図 20"/>
            <p:cNvPicPr>
              <a:picLocks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65986" y="2139620"/>
              <a:ext cx="2650633" cy="2156400"/>
            </a:xfrm>
            <a:prstGeom prst="rect">
              <a:avLst/>
            </a:prstGeom>
          </p:spPr>
        </p:pic>
        <p:grpSp>
          <p:nvGrpSpPr>
            <p:cNvPr id="16" name="図形グループ 15"/>
            <p:cNvGrpSpPr/>
            <p:nvPr/>
          </p:nvGrpSpPr>
          <p:grpSpPr>
            <a:xfrm>
              <a:off x="995423" y="1834827"/>
              <a:ext cx="7722572" cy="2464793"/>
              <a:chOff x="872047" y="1719081"/>
              <a:chExt cx="7842416" cy="2464793"/>
            </a:xfrm>
          </p:grpSpPr>
          <p:pic>
            <p:nvPicPr>
              <p:cNvPr id="7" name="図 6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72047" y="2023874"/>
                <a:ext cx="2691186" cy="2160000"/>
              </a:xfrm>
              <a:prstGeom prst="rect">
                <a:avLst/>
              </a:prstGeom>
            </p:spPr>
          </p:pic>
          <p:sp>
            <p:nvSpPr>
              <p:cNvPr id="13" name="テキスト ボックス 12"/>
              <p:cNvSpPr txBox="1"/>
              <p:nvPr/>
            </p:nvSpPr>
            <p:spPr>
              <a:xfrm>
                <a:off x="1372608" y="1826802"/>
                <a:ext cx="1690064" cy="307777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altLang="ja-JP" sz="1400" dirty="0" smtClean="0"/>
                  <a:t>a. </a:t>
                </a:r>
                <a:r>
                  <a:rPr lang="ja-JP" altLang="en-US" sz="1400" dirty="0" smtClean="0"/>
                  <a:t>ノイズスキャン</a:t>
                </a:r>
                <a:endParaRPr kumimoji="1" lang="ja-JP" altLang="en-US" sz="1400" dirty="0"/>
              </a:p>
            </p:txBody>
          </p:sp>
          <p:sp>
            <p:nvSpPr>
              <p:cNvPr id="14" name="テキスト ボックス 13"/>
              <p:cNvSpPr txBox="1"/>
              <p:nvPr/>
            </p:nvSpPr>
            <p:spPr>
              <a:xfrm>
                <a:off x="3791122" y="1719081"/>
                <a:ext cx="2235405" cy="52322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altLang="ja-JP" sz="1400" dirty="0" smtClean="0"/>
                  <a:t>b. </a:t>
                </a:r>
                <a:r>
                  <a:rPr lang="ja-JP" altLang="en-US" sz="1400" dirty="0" smtClean="0"/>
                  <a:t>セルフトリガ</a:t>
                </a:r>
                <a:r>
                  <a:rPr kumimoji="1" lang="ja-JP" altLang="en-US" sz="1400" dirty="0" smtClean="0"/>
                  <a:t>スキャン</a:t>
                </a:r>
                <a:endParaRPr kumimoji="1" lang="en-US" altLang="ja-JP" sz="1400" dirty="0" smtClean="0"/>
              </a:p>
              <a:p>
                <a:pPr algn="ctr"/>
                <a:r>
                  <a:rPr lang="en-US" altLang="ja-JP" sz="1400" dirty="0" smtClean="0"/>
                  <a:t>(</a:t>
                </a:r>
                <a:r>
                  <a:rPr lang="ja-JP" altLang="en-US" sz="1400" dirty="0" smtClean="0"/>
                  <a:t>線源なし</a:t>
                </a:r>
                <a:r>
                  <a:rPr lang="en-US" altLang="ja-JP" sz="1400" dirty="0" smtClean="0"/>
                  <a:t>)</a:t>
                </a:r>
                <a:endParaRPr kumimoji="1" lang="ja-JP" altLang="en-US" sz="1400" dirty="0"/>
              </a:p>
            </p:txBody>
          </p:sp>
          <p:sp>
            <p:nvSpPr>
              <p:cNvPr id="15" name="テキスト ボックス 14"/>
              <p:cNvSpPr txBox="1"/>
              <p:nvPr/>
            </p:nvSpPr>
            <p:spPr>
              <a:xfrm>
                <a:off x="6485569" y="1719081"/>
                <a:ext cx="2228894" cy="52322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altLang="ja-JP" sz="1400" dirty="0" smtClean="0"/>
                  <a:t>c. </a:t>
                </a:r>
                <a:r>
                  <a:rPr lang="ja-JP" altLang="en-US" sz="1400" dirty="0" smtClean="0"/>
                  <a:t>セルフトリガス</a:t>
                </a:r>
                <a:r>
                  <a:rPr kumimoji="1" lang="ja-JP" altLang="en-US" sz="1400" dirty="0" smtClean="0"/>
                  <a:t>キャン</a:t>
                </a:r>
                <a:endParaRPr kumimoji="1" lang="en-US" altLang="ja-JP" sz="1400" dirty="0" smtClean="0"/>
              </a:p>
              <a:p>
                <a:pPr algn="ctr"/>
                <a:r>
                  <a:rPr lang="en-US" altLang="ja-JP" sz="1400" dirty="0" smtClean="0"/>
                  <a:t>(</a:t>
                </a:r>
                <a:r>
                  <a:rPr lang="ja-JP" altLang="en-US" sz="1400" dirty="0" smtClean="0"/>
                  <a:t>線源あり</a:t>
                </a:r>
                <a:r>
                  <a:rPr lang="en-US" altLang="ja-JP" sz="1400" dirty="0" smtClean="0"/>
                  <a:t>)</a:t>
                </a:r>
                <a:endParaRPr kumimoji="1" lang="ja-JP" altLang="en-US" sz="1400" dirty="0"/>
              </a:p>
            </p:txBody>
          </p:sp>
        </p:grpSp>
      </p:grpSp>
      <p:graphicFrame>
        <p:nvGraphicFramePr>
          <p:cNvPr id="12" name="表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054656"/>
              </p:ext>
            </p:extLst>
          </p:nvPr>
        </p:nvGraphicFramePr>
        <p:xfrm>
          <a:off x="225487" y="4032483"/>
          <a:ext cx="8720120" cy="1181399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769937"/>
                <a:gridCol w="2650061"/>
                <a:gridCol w="2650061"/>
                <a:gridCol w="2650061"/>
              </a:tblGrid>
              <a:tr h="775554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 smtClean="0"/>
                        <a:t>トリガ</a:t>
                      </a:r>
                      <a:endParaRPr kumimoji="1" lang="ja-JP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20kHz</a:t>
                      </a:r>
                      <a:r>
                        <a:rPr kumimoji="1" lang="ja-JP" altLang="en-US" dirty="0" smtClean="0"/>
                        <a:t>のトリガ</a:t>
                      </a:r>
                      <a:endParaRPr kumimoji="1" lang="ja-JP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 smtClean="0"/>
                        <a:t>ランダムトリガ</a:t>
                      </a:r>
                      <a:endParaRPr kumimoji="1" lang="en-US" altLang="ja-JP" dirty="0" smtClean="0"/>
                    </a:p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</a:p>
                    <a:p>
                      <a:pPr algn="ctr"/>
                      <a:r>
                        <a:rPr kumimoji="1" lang="ja-JP" altLang="en-US" dirty="0" smtClean="0"/>
                        <a:t>センサのノイズ</a:t>
                      </a:r>
                      <a:endParaRPr kumimoji="1" lang="ja-JP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 smtClean="0"/>
                        <a:t>ランダムトリガ</a:t>
                      </a:r>
                      <a:r>
                        <a:rPr kumimoji="1" lang="en-US" altLang="ja-JP" dirty="0" smtClean="0"/>
                        <a:t>+</a:t>
                      </a:r>
                    </a:p>
                    <a:p>
                      <a:pPr algn="ctr"/>
                      <a:r>
                        <a:rPr kumimoji="1" lang="ja-JP" altLang="en-US" dirty="0" smtClean="0"/>
                        <a:t>センサのノイズ</a:t>
                      </a:r>
                      <a:r>
                        <a:rPr kumimoji="1" lang="en-US" altLang="ja-JP" dirty="0" smtClean="0"/>
                        <a:t>+</a:t>
                      </a:r>
                    </a:p>
                    <a:p>
                      <a:pPr algn="ctr"/>
                      <a:r>
                        <a:rPr kumimoji="1" lang="ja-JP" altLang="en-US" dirty="0" smtClean="0"/>
                        <a:t>荷電粒子の入射</a:t>
                      </a:r>
                      <a:endParaRPr kumimoji="1" lang="ja-JP" altLang="en-US" dirty="0"/>
                    </a:p>
                  </a:txBody>
                  <a:tcPr anchor="ctr"/>
                </a:tc>
              </a:tr>
              <a:tr h="405845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# trig</a:t>
                      </a:r>
                      <a:endParaRPr kumimoji="1" lang="ja-JP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6</a:t>
                      </a:r>
                      <a:r>
                        <a:rPr kumimoji="1" lang="en-US" altLang="ja-JP" baseline="0" dirty="0" smtClean="0"/>
                        <a:t> x 10</a:t>
                      </a:r>
                      <a:r>
                        <a:rPr kumimoji="1" lang="en-US" altLang="ja-JP" baseline="30000" dirty="0" smtClean="0"/>
                        <a:t>6</a:t>
                      </a:r>
                      <a:endParaRPr kumimoji="1" lang="ja-JP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it-IT" altLang="ja-JP" dirty="0" smtClean="0"/>
                        <a:t>4193685</a:t>
                      </a:r>
                      <a:endParaRPr kumimoji="1" lang="ja-JP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is-IS" altLang="ja-JP" dirty="0" smtClean="0"/>
                        <a:t>4056311</a:t>
                      </a:r>
                      <a:endParaRPr kumimoji="1" lang="ja-JP" altLang="en-US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23" name="テキスト ボックス 22"/>
          <p:cNvSpPr txBox="1"/>
          <p:nvPr/>
        </p:nvSpPr>
        <p:spPr>
          <a:xfrm>
            <a:off x="3685877" y="5495563"/>
            <a:ext cx="2542701" cy="864000"/>
          </a:xfrm>
          <a:prstGeom prst="rect">
            <a:avLst/>
          </a:prstGeom>
          <a:ln w="190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ja-JP" altLang="en-US" sz="1600" dirty="0" smtClean="0">
                <a:solidFill>
                  <a:schemeClr val="accent6"/>
                </a:solidFill>
              </a:rPr>
              <a:t>ランダムトリガによる</a:t>
            </a:r>
            <a:endParaRPr lang="en-US" altLang="ja-JP" sz="1600" dirty="0" smtClean="0">
              <a:solidFill>
                <a:schemeClr val="accent6"/>
              </a:solidFill>
            </a:endParaRPr>
          </a:p>
          <a:p>
            <a:pPr algn="ctr"/>
            <a:r>
              <a:rPr kumimoji="1" lang="ja-JP" altLang="en-US" sz="1600" dirty="0" smtClean="0">
                <a:solidFill>
                  <a:schemeClr val="accent6"/>
                </a:solidFill>
              </a:rPr>
              <a:t>データを除けば</a:t>
            </a:r>
            <a:endParaRPr kumimoji="1" lang="en-US" altLang="ja-JP" sz="1600" dirty="0" smtClean="0">
              <a:solidFill>
                <a:schemeClr val="accent6"/>
              </a:solidFill>
            </a:endParaRPr>
          </a:p>
          <a:p>
            <a:pPr algn="ctr"/>
            <a:r>
              <a:rPr lang="ja-JP" altLang="en-US" sz="1600" dirty="0" smtClean="0">
                <a:solidFill>
                  <a:schemeClr val="accent6"/>
                </a:solidFill>
              </a:rPr>
              <a:t>センサノイズが得られる</a:t>
            </a:r>
            <a:endParaRPr kumimoji="1" lang="ja-JP" altLang="en-US" sz="1600" dirty="0">
              <a:solidFill>
                <a:schemeClr val="accent6"/>
              </a:solidFill>
            </a:endParaRPr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6349369" y="5265844"/>
            <a:ext cx="2542701" cy="1323439"/>
          </a:xfrm>
          <a:prstGeom prst="rect">
            <a:avLst/>
          </a:prstGeom>
          <a:ln w="190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ja-JP" altLang="en-US" sz="1600" dirty="0" smtClean="0">
                <a:solidFill>
                  <a:schemeClr val="accent6"/>
                </a:solidFill>
              </a:rPr>
              <a:t>ランダムトリガと</a:t>
            </a:r>
            <a:endParaRPr lang="en-US" altLang="ja-JP" sz="1600" dirty="0" smtClean="0">
              <a:solidFill>
                <a:schemeClr val="accent6"/>
              </a:solidFill>
            </a:endParaRPr>
          </a:p>
          <a:p>
            <a:pPr algn="ctr"/>
            <a:r>
              <a:rPr lang="ja-JP" altLang="en-US" sz="1600" dirty="0" smtClean="0">
                <a:solidFill>
                  <a:schemeClr val="accent6"/>
                </a:solidFill>
              </a:rPr>
              <a:t>センサノイズによる</a:t>
            </a:r>
            <a:endParaRPr lang="en-US" altLang="ja-JP" sz="1600" dirty="0" smtClean="0">
              <a:solidFill>
                <a:schemeClr val="accent6"/>
              </a:solidFill>
            </a:endParaRPr>
          </a:p>
          <a:p>
            <a:pPr algn="ctr"/>
            <a:r>
              <a:rPr lang="ja-JP" altLang="en-US" sz="1600" dirty="0" smtClean="0">
                <a:solidFill>
                  <a:schemeClr val="accent6"/>
                </a:solidFill>
              </a:rPr>
              <a:t>データを除けば</a:t>
            </a:r>
            <a:endParaRPr lang="en-US" altLang="ja-JP" sz="1600" dirty="0" smtClean="0">
              <a:solidFill>
                <a:schemeClr val="accent6"/>
              </a:solidFill>
            </a:endParaRPr>
          </a:p>
          <a:p>
            <a:pPr algn="ctr"/>
            <a:r>
              <a:rPr lang="ja-JP" altLang="en-US" sz="1600" dirty="0" smtClean="0">
                <a:solidFill>
                  <a:schemeClr val="accent6"/>
                </a:solidFill>
              </a:rPr>
              <a:t>荷電粒子の信号が</a:t>
            </a:r>
            <a:endParaRPr lang="en-US" altLang="ja-JP" sz="1600" dirty="0" smtClean="0">
              <a:solidFill>
                <a:schemeClr val="accent6"/>
              </a:solidFill>
            </a:endParaRPr>
          </a:p>
          <a:p>
            <a:pPr algn="ctr"/>
            <a:r>
              <a:rPr lang="ja-JP" altLang="en-US" sz="1600" dirty="0" smtClean="0">
                <a:solidFill>
                  <a:schemeClr val="accent6"/>
                </a:solidFill>
              </a:rPr>
              <a:t>得られる</a:t>
            </a:r>
            <a:endParaRPr kumimoji="1" lang="ja-JP" altLang="en-US" sz="16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7604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1</a:t>
            </a:r>
            <a:r>
              <a:rPr lang="ja-JP" altLang="en-US" dirty="0" smtClean="0"/>
              <a:t>ピクセルあたりのヒット数</a:t>
            </a:r>
            <a:endParaRPr kumimoji="1"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EA7879-CE41-474A-ADE7-8555F0586413}" type="datetime1">
              <a:rPr lang="ja-JP" altLang="en-US" smtClean="0"/>
              <a:pPr/>
              <a:t>2020/1/17</a:t>
            </a:fld>
            <a:endParaRPr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smtClean="0"/>
              <a:t>KONOKEN MEETING</a:t>
            </a:r>
            <a:endParaRPr lang="ja-JP" alt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95852-41F7-C748-B28B-E5631E7D5CB9}" type="slidenum">
              <a:rPr lang="ja-JP" altLang="en-US" smtClean="0"/>
              <a:pPr/>
              <a:t>12</a:t>
            </a:fld>
            <a:endParaRPr lang="ja-JP" altLang="en-US"/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idx="1"/>
          </p:nvPr>
        </p:nvSpPr>
        <p:spPr>
          <a:xfrm>
            <a:off x="198391" y="1385454"/>
            <a:ext cx="8747216" cy="5321984"/>
          </a:xfrm>
        </p:spPr>
        <p:txBody>
          <a:bodyPr/>
          <a:lstStyle/>
          <a:p>
            <a:r>
              <a:rPr kumimoji="1" lang="en-US" altLang="ja-JP" dirty="0" smtClean="0"/>
              <a:t>1</a:t>
            </a:r>
            <a:r>
              <a:rPr kumimoji="1" lang="ja-JP" altLang="en-US" dirty="0" smtClean="0"/>
              <a:t>ピクセルあたりのヒット数を確認</a:t>
            </a:r>
            <a:endParaRPr kumimoji="1" lang="en-US" altLang="ja-JP" dirty="0" smtClean="0"/>
          </a:p>
          <a:p>
            <a:pPr lvl="1"/>
            <a:r>
              <a:rPr kumimoji="1" lang="ja-JP" altLang="en-US" dirty="0" smtClean="0"/>
              <a:t>品質保証に必要な</a:t>
            </a:r>
            <a:r>
              <a:rPr kumimoji="1" lang="en-US" altLang="ja-JP" dirty="0" smtClean="0"/>
              <a:t>1</a:t>
            </a:r>
            <a:r>
              <a:rPr lang="ja-JP" altLang="en-US" dirty="0" smtClean="0"/>
              <a:t>ピクセルあたりのヒット数：</a:t>
            </a:r>
            <a:r>
              <a:rPr lang="en-US" altLang="ja-JP" dirty="0" smtClean="0"/>
              <a:t>20</a:t>
            </a:r>
          </a:p>
          <a:p>
            <a:pPr lvl="1"/>
            <a:r>
              <a:rPr lang="ja-JP" altLang="en-US" dirty="0" smtClean="0"/>
              <a:t>全てのピクセルに対し</a:t>
            </a:r>
            <a:r>
              <a:rPr lang="en-US" altLang="ja-JP" dirty="0" smtClean="0"/>
              <a:t>20</a:t>
            </a:r>
            <a:r>
              <a:rPr lang="ja-JP" altLang="en-US" dirty="0" smtClean="0"/>
              <a:t>ヒット得るためにどれくらいの時間を要するかを　　見積もりたい</a:t>
            </a:r>
            <a:endParaRPr lang="en-US" altLang="ja-JP" dirty="0" smtClean="0"/>
          </a:p>
          <a:p>
            <a:pPr lvl="1"/>
            <a:endParaRPr lang="en-US" altLang="ja-JP" dirty="0"/>
          </a:p>
          <a:p>
            <a:pPr lvl="1"/>
            <a:endParaRPr lang="en-US" altLang="ja-JP" dirty="0" smtClean="0"/>
          </a:p>
          <a:p>
            <a:pPr lvl="1"/>
            <a:endParaRPr lang="en-US" altLang="ja-JP" dirty="0"/>
          </a:p>
          <a:p>
            <a:pPr lvl="1"/>
            <a:endParaRPr lang="en-US" altLang="ja-JP" dirty="0" smtClean="0"/>
          </a:p>
          <a:p>
            <a:pPr lvl="1"/>
            <a:endParaRPr lang="en-US" altLang="ja-JP" dirty="0"/>
          </a:p>
          <a:p>
            <a:pPr lvl="1"/>
            <a:endParaRPr lang="en-US" altLang="ja-JP" dirty="0" smtClean="0"/>
          </a:p>
          <a:p>
            <a:pPr lvl="1"/>
            <a:endParaRPr lang="en-US" altLang="ja-JP" dirty="0"/>
          </a:p>
          <a:p>
            <a:pPr lvl="1"/>
            <a:endParaRPr lang="en-US" altLang="ja-JP" dirty="0" smtClean="0"/>
          </a:p>
          <a:p>
            <a:pPr lvl="1"/>
            <a:endParaRPr lang="en-US" altLang="ja-JP" dirty="0"/>
          </a:p>
          <a:p>
            <a:pPr lvl="1"/>
            <a:endParaRPr lang="en-US" altLang="ja-JP" dirty="0" smtClean="0"/>
          </a:p>
          <a:p>
            <a:pPr lvl="1"/>
            <a:endParaRPr lang="en-US" altLang="ja-JP" dirty="0"/>
          </a:p>
          <a:p>
            <a:pPr lvl="1"/>
            <a:endParaRPr lang="en-US" altLang="ja-JP" dirty="0" smtClean="0"/>
          </a:p>
        </p:txBody>
      </p:sp>
      <p:grpSp>
        <p:nvGrpSpPr>
          <p:cNvPr id="11" name="図形グループ 10"/>
          <p:cNvGrpSpPr/>
          <p:nvPr/>
        </p:nvGrpSpPr>
        <p:grpSpPr>
          <a:xfrm>
            <a:off x="2035090" y="2687960"/>
            <a:ext cx="5073311" cy="3511306"/>
            <a:chOff x="2035090" y="2687960"/>
            <a:chExt cx="5073311" cy="3511306"/>
          </a:xfrm>
        </p:grpSpPr>
        <p:pic>
          <p:nvPicPr>
            <p:cNvPr id="10" name="図 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5090" y="2754066"/>
              <a:ext cx="5073311" cy="3445200"/>
            </a:xfrm>
            <a:prstGeom prst="rect">
              <a:avLst/>
            </a:prstGeom>
          </p:spPr>
        </p:pic>
        <p:grpSp>
          <p:nvGrpSpPr>
            <p:cNvPr id="18" name="図形グループ 17"/>
            <p:cNvGrpSpPr>
              <a:grpSpLocks noChangeAspect="1"/>
            </p:cNvGrpSpPr>
            <p:nvPr/>
          </p:nvGrpSpPr>
          <p:grpSpPr>
            <a:xfrm>
              <a:off x="2938054" y="2687960"/>
              <a:ext cx="3474535" cy="3136826"/>
              <a:chOff x="4805350" y="2770340"/>
              <a:chExt cx="3449465" cy="3114194"/>
            </a:xfrm>
          </p:grpSpPr>
          <p:sp>
            <p:nvSpPr>
              <p:cNvPr id="8" name="テキスト ボックス 7"/>
              <p:cNvSpPr txBox="1"/>
              <p:nvPr/>
            </p:nvSpPr>
            <p:spPr>
              <a:xfrm>
                <a:off x="4805350" y="2770340"/>
                <a:ext cx="3244310" cy="360026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kumimoji="1" lang="en-US" altLang="ja-JP" sz="1600" dirty="0" smtClean="0"/>
                  <a:t>1</a:t>
                </a:r>
                <a:r>
                  <a:rPr kumimoji="1" lang="ja-JP" altLang="en-US" sz="1600" dirty="0" smtClean="0"/>
                  <a:t>ピクセルあたりのヒット数</a:t>
                </a:r>
                <a:endParaRPr kumimoji="1" lang="ja-JP" altLang="en-US" sz="1600" dirty="0"/>
              </a:p>
            </p:txBody>
          </p:sp>
          <p:sp>
            <p:nvSpPr>
              <p:cNvPr id="13" name="正方形/長方形 12"/>
              <p:cNvSpPr/>
              <p:nvPr/>
            </p:nvSpPr>
            <p:spPr>
              <a:xfrm>
                <a:off x="5861030" y="3195246"/>
                <a:ext cx="978013" cy="2689288"/>
              </a:xfrm>
              <a:prstGeom prst="rect">
                <a:avLst/>
              </a:prstGeom>
              <a:noFill/>
              <a:ln w="19050">
                <a:solidFill>
                  <a:schemeClr val="accent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" name="テキスト ボックス 13"/>
              <p:cNvSpPr txBox="1"/>
              <p:nvPr/>
            </p:nvSpPr>
            <p:spPr>
              <a:xfrm>
                <a:off x="6839043" y="3838699"/>
                <a:ext cx="141577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ja-JP" altLang="en-US" sz="1600" dirty="0" smtClean="0">
                    <a:solidFill>
                      <a:schemeClr val="accent1"/>
                    </a:solidFill>
                  </a:rPr>
                  <a:t>線源からの</a:t>
                </a:r>
                <a:endParaRPr kumimoji="1" lang="en-US" altLang="ja-JP" sz="1600" dirty="0" smtClean="0">
                  <a:solidFill>
                    <a:schemeClr val="accent1"/>
                  </a:solidFill>
                </a:endParaRPr>
              </a:p>
              <a:p>
                <a:pPr algn="ctr"/>
                <a:r>
                  <a:rPr kumimoji="1" lang="ja-JP" altLang="en-US" sz="1600" dirty="0" smtClean="0">
                    <a:solidFill>
                      <a:schemeClr val="accent1"/>
                    </a:solidFill>
                  </a:rPr>
                  <a:t>有意な信号？</a:t>
                </a:r>
                <a:endParaRPr kumimoji="1" lang="ja-JP" altLang="en-US" sz="1600" dirty="0">
                  <a:solidFill>
                    <a:schemeClr val="accent1"/>
                  </a:solidFill>
                </a:endParaRPr>
              </a:p>
            </p:txBody>
          </p:sp>
          <p:cxnSp>
            <p:nvCxnSpPr>
              <p:cNvPr id="16" name="直線矢印コネクタ 15"/>
              <p:cNvCxnSpPr/>
              <p:nvPr/>
            </p:nvCxnSpPr>
            <p:spPr>
              <a:xfrm flipH="1">
                <a:off x="6839043" y="4423474"/>
                <a:ext cx="689540" cy="553178"/>
              </a:xfrm>
              <a:prstGeom prst="straightConnector1">
                <a:avLst/>
              </a:prstGeom>
              <a:ln w="19050"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2" name="テキスト ボックス 11"/>
          <p:cNvSpPr txBox="1"/>
          <p:nvPr/>
        </p:nvSpPr>
        <p:spPr>
          <a:xfrm>
            <a:off x="5507091" y="3190299"/>
            <a:ext cx="1080745" cy="43088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1100" dirty="0" smtClean="0">
                <a:latin typeface="MS UI Gothic" charset="-128"/>
                <a:ea typeface="MS UI Gothic" charset="-128"/>
                <a:cs typeface="MS UI Gothic" charset="-128"/>
              </a:rPr>
              <a:t>without Source</a:t>
            </a:r>
          </a:p>
          <a:p>
            <a:r>
              <a:rPr lang="en-US" altLang="ja-JP" sz="1100" dirty="0" smtClean="0">
                <a:latin typeface="MS UI Gothic" charset="-128"/>
                <a:ea typeface="MS UI Gothic" charset="-128"/>
                <a:cs typeface="MS UI Gothic" charset="-128"/>
              </a:rPr>
              <a:t>with Source</a:t>
            </a:r>
            <a:endParaRPr kumimoji="1" lang="ja-JP" altLang="en-US" sz="1100" dirty="0">
              <a:latin typeface="MS UI Gothic" charset="-128"/>
              <a:ea typeface="MS UI Gothic" charset="-128"/>
              <a:cs typeface="MS UI 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44243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セルフトリガによるソーススキャン</a:t>
            </a:r>
            <a:endParaRPr kumimoji="1"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EA7879-CE41-474A-ADE7-8555F0586413}" type="datetime1">
              <a:rPr lang="ja-JP" altLang="en-US" smtClean="0"/>
              <a:pPr/>
              <a:t>2020/1/17</a:t>
            </a:fld>
            <a:endParaRPr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smtClean="0"/>
              <a:t>KONOKEN MEETING</a:t>
            </a:r>
            <a:endParaRPr lang="ja-JP" alt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95852-41F7-C748-B28B-E5631E7D5CB9}" type="slidenum">
              <a:rPr lang="ja-JP" altLang="en-US" smtClean="0"/>
              <a:pPr/>
              <a:t>13</a:t>
            </a:fld>
            <a:endParaRPr lang="ja-JP" altLang="en-US"/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 smtClean="0"/>
              <a:t>センサノイズのデータ</a:t>
            </a:r>
            <a:endParaRPr kumimoji="1" lang="en-US" altLang="ja-JP" dirty="0" smtClean="0"/>
          </a:p>
          <a:p>
            <a:pPr marL="685800" lvl="1" indent="-342900">
              <a:buFont typeface="+mj-lt"/>
              <a:buAutoNum type="alphaLcPeriod"/>
            </a:pPr>
            <a:r>
              <a:rPr lang="ja-JP" altLang="en-US" dirty="0"/>
              <a:t>ランダムトリガの</a:t>
            </a:r>
            <a:r>
              <a:rPr lang="en-US" altLang="ja-JP" dirty="0"/>
              <a:t>1</a:t>
            </a:r>
            <a:r>
              <a:rPr lang="ja-JP" altLang="en-US" dirty="0"/>
              <a:t>ピクセルあたりのヒット確率分布</a:t>
            </a:r>
            <a:endParaRPr lang="en-US" altLang="ja-JP" dirty="0"/>
          </a:p>
          <a:p>
            <a:pPr marL="685800" lvl="1" indent="-342900">
              <a:buFont typeface="+mj-lt"/>
              <a:buAutoNum type="alphaLcPeriod"/>
            </a:pPr>
            <a:r>
              <a:rPr lang="ja-JP" altLang="en-US" dirty="0" smtClean="0"/>
              <a:t>セルフトリガスキャン</a:t>
            </a:r>
            <a:r>
              <a:rPr lang="en-US" altLang="ja-JP" dirty="0" smtClean="0"/>
              <a:t>(</a:t>
            </a:r>
            <a:r>
              <a:rPr lang="ja-JP" altLang="en-US" dirty="0" smtClean="0"/>
              <a:t>線源無し</a:t>
            </a:r>
            <a:r>
              <a:rPr lang="en-US" altLang="ja-JP" dirty="0" smtClean="0"/>
              <a:t>)</a:t>
            </a:r>
            <a:r>
              <a:rPr lang="ja-JP" altLang="en-US" dirty="0" smtClean="0"/>
              <a:t>の時</a:t>
            </a:r>
            <a:r>
              <a:rPr lang="ja-JP" altLang="en-US" dirty="0"/>
              <a:t>の</a:t>
            </a:r>
            <a:r>
              <a:rPr lang="en-US" altLang="ja-JP" dirty="0"/>
              <a:t>1</a:t>
            </a:r>
            <a:r>
              <a:rPr lang="ja-JP" altLang="en-US" dirty="0"/>
              <a:t>ピクセルあたりのヒット数分布</a:t>
            </a:r>
            <a:endParaRPr lang="en-US" altLang="ja-JP" dirty="0"/>
          </a:p>
          <a:p>
            <a:pPr marL="685800" lvl="1" indent="-342900">
              <a:buFont typeface="+mj-lt"/>
              <a:buAutoNum type="alphaLcPeriod"/>
            </a:pPr>
            <a:r>
              <a:rPr lang="ja-JP" altLang="en-US" dirty="0" smtClean="0"/>
              <a:t>センサのノイズに</a:t>
            </a:r>
            <a:r>
              <a:rPr lang="ja-JP" altLang="en-US" dirty="0"/>
              <a:t>よる</a:t>
            </a:r>
            <a:r>
              <a:rPr lang="en-US" altLang="ja-JP" dirty="0"/>
              <a:t>1</a:t>
            </a:r>
            <a:r>
              <a:rPr lang="ja-JP" altLang="en-US" dirty="0"/>
              <a:t>ピクセルあたりのヒット数分布</a:t>
            </a:r>
            <a:endParaRPr lang="en-US" altLang="ja-JP" dirty="0"/>
          </a:p>
          <a:p>
            <a:pPr lvl="2"/>
            <a:r>
              <a:rPr lang="en-US" altLang="ja-JP" dirty="0"/>
              <a:t>b</a:t>
            </a:r>
            <a:r>
              <a:rPr lang="ja-JP" altLang="en-US" dirty="0"/>
              <a:t>から</a:t>
            </a:r>
            <a:r>
              <a:rPr lang="en-US" altLang="ja-JP" dirty="0"/>
              <a:t>a</a:t>
            </a:r>
            <a:r>
              <a:rPr lang="ja-JP" altLang="en-US" dirty="0"/>
              <a:t>の影響を引いた分布</a:t>
            </a:r>
            <a:endParaRPr lang="en-US" altLang="ja-JP" dirty="0"/>
          </a:p>
          <a:p>
            <a:pPr lvl="1"/>
            <a:endParaRPr kumimoji="1" lang="ja-JP" altLang="en-US" dirty="0"/>
          </a:p>
        </p:txBody>
      </p:sp>
      <p:grpSp>
        <p:nvGrpSpPr>
          <p:cNvPr id="7" name="図形グループ 6"/>
          <p:cNvGrpSpPr>
            <a:grpSpLocks noChangeAspect="1"/>
          </p:cNvGrpSpPr>
          <p:nvPr/>
        </p:nvGrpSpPr>
        <p:grpSpPr>
          <a:xfrm>
            <a:off x="404137" y="3063499"/>
            <a:ext cx="4241014" cy="3208965"/>
            <a:chOff x="3907079" y="2615546"/>
            <a:chExt cx="5583322" cy="4224625"/>
          </a:xfrm>
        </p:grpSpPr>
        <p:pic>
          <p:nvPicPr>
            <p:cNvPr id="8" name="図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07079" y="3048631"/>
              <a:ext cx="5583322" cy="3791540"/>
            </a:xfrm>
            <a:prstGeom prst="rect">
              <a:avLst/>
            </a:prstGeom>
          </p:spPr>
        </p:pic>
        <p:sp>
          <p:nvSpPr>
            <p:cNvPr id="9" name="テキスト ボックス 8"/>
            <p:cNvSpPr txBox="1"/>
            <p:nvPr/>
          </p:nvSpPr>
          <p:spPr>
            <a:xfrm>
              <a:off x="4353350" y="2615546"/>
              <a:ext cx="4690781" cy="7698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600" dirty="0" smtClean="0"/>
                <a:t>a. </a:t>
              </a:r>
              <a:r>
                <a:rPr kumimoji="1" lang="ja-JP" altLang="en-US" sz="1600" dirty="0" smtClean="0"/>
                <a:t>ランダムトリガによる</a:t>
              </a:r>
              <a:endParaRPr kumimoji="1" lang="en-US" altLang="ja-JP" sz="1600" dirty="0" smtClean="0"/>
            </a:p>
            <a:p>
              <a:pPr algn="ctr"/>
              <a:r>
                <a:rPr kumimoji="1" lang="en-US" altLang="ja-JP" sz="1600" dirty="0" smtClean="0"/>
                <a:t>1</a:t>
              </a:r>
              <a:r>
                <a:rPr kumimoji="1" lang="ja-JP" altLang="en-US" sz="1600" dirty="0" smtClean="0"/>
                <a:t>ピクセルあたりのヒット確率分布</a:t>
              </a:r>
              <a:endParaRPr kumimoji="1" lang="ja-JP" altLang="en-US" sz="1600" dirty="0"/>
            </a:p>
          </p:txBody>
        </p:sp>
      </p:grpSp>
      <p:grpSp>
        <p:nvGrpSpPr>
          <p:cNvPr id="15" name="図形グループ 14"/>
          <p:cNvGrpSpPr/>
          <p:nvPr/>
        </p:nvGrpSpPr>
        <p:grpSpPr>
          <a:xfrm>
            <a:off x="4668017" y="3063499"/>
            <a:ext cx="4241013" cy="3208965"/>
            <a:chOff x="4668017" y="3063499"/>
            <a:chExt cx="4241013" cy="3208965"/>
          </a:xfrm>
        </p:grpSpPr>
        <p:pic>
          <p:nvPicPr>
            <p:cNvPr id="10" name="図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68017" y="3392464"/>
              <a:ext cx="4241013" cy="2880000"/>
            </a:xfrm>
            <a:prstGeom prst="rect">
              <a:avLst/>
            </a:prstGeom>
          </p:spPr>
        </p:pic>
        <p:sp>
          <p:nvSpPr>
            <p:cNvPr id="13" name="テキスト ボックス 12"/>
            <p:cNvSpPr txBox="1"/>
            <p:nvPr/>
          </p:nvSpPr>
          <p:spPr>
            <a:xfrm>
              <a:off x="5143551" y="3063499"/>
              <a:ext cx="317106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1600" dirty="0" smtClean="0"/>
                <a:t>b. </a:t>
              </a:r>
              <a:r>
                <a:rPr lang="ja-JP" altLang="en-US" sz="1600" dirty="0" smtClean="0"/>
                <a:t>線源なしの時の</a:t>
              </a:r>
              <a:endParaRPr lang="en-US" altLang="ja-JP" sz="1600" dirty="0" smtClean="0"/>
            </a:p>
            <a:p>
              <a:pPr algn="ctr"/>
              <a:r>
                <a:rPr kumimoji="1" lang="en-US" altLang="ja-JP" sz="1600" dirty="0" smtClean="0"/>
                <a:t>1</a:t>
              </a:r>
              <a:r>
                <a:rPr kumimoji="1" lang="ja-JP" altLang="en-US" sz="1600" dirty="0" smtClean="0"/>
                <a:t>ピクセルあたりのヒット数分布</a:t>
              </a:r>
              <a:endParaRPr kumimoji="1" lang="ja-JP" alt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85033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セルフトリガによるソーススキャン</a:t>
            </a:r>
            <a:endParaRPr kumimoji="1"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EA7879-CE41-474A-ADE7-8555F0586413}" type="datetime1">
              <a:rPr lang="ja-JP" altLang="en-US" smtClean="0"/>
              <a:pPr/>
              <a:t>2020/1/17</a:t>
            </a:fld>
            <a:endParaRPr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smtClean="0"/>
              <a:t>KONOKEN MEETING</a:t>
            </a:r>
            <a:endParaRPr lang="ja-JP" alt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95852-41F7-C748-B28B-E5631E7D5CB9}" type="slidenum">
              <a:rPr lang="ja-JP" altLang="en-US" smtClean="0"/>
              <a:pPr/>
              <a:t>14</a:t>
            </a:fld>
            <a:endParaRPr lang="ja-JP" altLang="en-US"/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 smtClean="0"/>
              <a:t>センサノイズのデータ</a:t>
            </a:r>
            <a:endParaRPr kumimoji="1" lang="en-US" altLang="ja-JP" dirty="0" smtClean="0"/>
          </a:p>
          <a:p>
            <a:pPr lvl="1"/>
            <a:r>
              <a:rPr lang="en-US" altLang="ja-JP" dirty="0"/>
              <a:t>b</a:t>
            </a:r>
            <a:r>
              <a:rPr lang="ja-JP" altLang="en-US" dirty="0"/>
              <a:t>から</a:t>
            </a:r>
            <a:r>
              <a:rPr lang="en-US" altLang="ja-JP" dirty="0"/>
              <a:t>a</a:t>
            </a:r>
            <a:r>
              <a:rPr lang="ja-JP" altLang="en-US" dirty="0"/>
              <a:t>の影響を引いた</a:t>
            </a:r>
            <a:r>
              <a:rPr lang="en-US" altLang="ja-JP" dirty="0"/>
              <a:t>1</a:t>
            </a:r>
            <a:r>
              <a:rPr lang="ja-JP" altLang="en-US" dirty="0"/>
              <a:t>ピクセルあたりのヒット数分布</a:t>
            </a:r>
          </a:p>
          <a:p>
            <a:pPr lvl="1"/>
            <a:endParaRPr kumimoji="1" lang="ja-JP" altLang="en-US" dirty="0"/>
          </a:p>
        </p:txBody>
      </p:sp>
      <p:pic>
        <p:nvPicPr>
          <p:cNvPr id="10" name="図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8017" y="3392464"/>
            <a:ext cx="4241013" cy="2880000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571" y="3403526"/>
            <a:ext cx="4241013" cy="2880000"/>
          </a:xfrm>
          <a:prstGeom prst="rect">
            <a:avLst/>
          </a:prstGeom>
        </p:spPr>
      </p:pic>
      <p:sp>
        <p:nvSpPr>
          <p:cNvPr id="9" name="テキスト ボックス 8"/>
          <p:cNvSpPr txBox="1"/>
          <p:nvPr/>
        </p:nvSpPr>
        <p:spPr>
          <a:xfrm>
            <a:off x="743118" y="3063500"/>
            <a:ext cx="35630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600" dirty="0"/>
              <a:t>c</a:t>
            </a:r>
            <a:r>
              <a:rPr lang="en-US" altLang="ja-JP" sz="1600" dirty="0" smtClean="0"/>
              <a:t>. </a:t>
            </a:r>
            <a:r>
              <a:rPr kumimoji="1" lang="ja-JP" altLang="en-US" sz="1600" dirty="0" smtClean="0"/>
              <a:t>ランダムトリガによる</a:t>
            </a:r>
            <a:endParaRPr kumimoji="1" lang="en-US" altLang="ja-JP" sz="1600" dirty="0" smtClean="0"/>
          </a:p>
          <a:p>
            <a:pPr algn="ctr"/>
            <a:r>
              <a:rPr kumimoji="1" lang="en-US" altLang="ja-JP" sz="1600" dirty="0" smtClean="0"/>
              <a:t>1</a:t>
            </a:r>
            <a:r>
              <a:rPr kumimoji="1" lang="ja-JP" altLang="en-US" sz="1600" dirty="0" smtClean="0"/>
              <a:t>ピクセルあたりのヒット確率分布</a:t>
            </a:r>
            <a:endParaRPr kumimoji="1" lang="ja-JP" altLang="en-US" sz="1600" dirty="0"/>
          </a:p>
        </p:txBody>
      </p:sp>
      <p:pic>
        <p:nvPicPr>
          <p:cNvPr id="12" name="図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8574" y="3436661"/>
            <a:ext cx="4241013" cy="2880000"/>
          </a:xfrm>
          <a:prstGeom prst="rect">
            <a:avLst/>
          </a:prstGeom>
        </p:spPr>
      </p:pic>
      <p:sp>
        <p:nvSpPr>
          <p:cNvPr id="14" name="テキスト ボックス 13"/>
          <p:cNvSpPr txBox="1"/>
          <p:nvPr/>
        </p:nvSpPr>
        <p:spPr>
          <a:xfrm>
            <a:off x="5756152" y="3090751"/>
            <a:ext cx="19511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1600" dirty="0"/>
              <a:t>b</a:t>
            </a:r>
            <a:r>
              <a:rPr lang="en-US" altLang="ja-JP" sz="1600" dirty="0" smtClean="0"/>
              <a:t> </a:t>
            </a:r>
            <a:r>
              <a:rPr lang="en-US" altLang="ja-JP" sz="1600" dirty="0" smtClean="0"/>
              <a:t>vs c</a:t>
            </a:r>
          </a:p>
          <a:p>
            <a:pPr algn="ctr"/>
            <a:r>
              <a:rPr kumimoji="1" lang="en-US" altLang="ja-JP" sz="1600" dirty="0" smtClean="0"/>
              <a:t>(</a:t>
            </a:r>
            <a:r>
              <a:rPr kumimoji="1" lang="ja-JP" altLang="en-US" sz="1600" dirty="0" smtClean="0"/>
              <a:t>横軸</a:t>
            </a:r>
            <a:r>
              <a:rPr lang="ja-JP" altLang="en-US" sz="1600" dirty="0" smtClean="0"/>
              <a:t>：</a:t>
            </a:r>
            <a:r>
              <a:rPr lang="en-US" altLang="ja-JP" sz="1600" dirty="0"/>
              <a:t>b</a:t>
            </a:r>
            <a:r>
              <a:rPr lang="en-US" altLang="ja-JP" sz="1600" dirty="0" smtClean="0"/>
              <a:t>, </a:t>
            </a:r>
            <a:r>
              <a:rPr lang="ja-JP" altLang="en-US" sz="1600" dirty="0" smtClean="0"/>
              <a:t>縦軸：</a:t>
            </a:r>
            <a:r>
              <a:rPr lang="en-US" altLang="ja-JP" sz="1600" dirty="0"/>
              <a:t>c</a:t>
            </a:r>
            <a:r>
              <a:rPr kumimoji="1" lang="en-US" altLang="ja-JP" sz="1600" dirty="0" smtClean="0"/>
              <a:t>)</a:t>
            </a:r>
            <a:endParaRPr kumimoji="1" lang="ja-JP" altLang="en-US" sz="1600" dirty="0"/>
          </a:p>
        </p:txBody>
      </p:sp>
      <p:grpSp>
        <p:nvGrpSpPr>
          <p:cNvPr id="15" name="図形グループ 14"/>
          <p:cNvGrpSpPr/>
          <p:nvPr/>
        </p:nvGrpSpPr>
        <p:grpSpPr>
          <a:xfrm>
            <a:off x="741404" y="2078621"/>
            <a:ext cx="7871255" cy="887002"/>
            <a:chOff x="741404" y="2078620"/>
            <a:chExt cx="7871255" cy="948785"/>
          </a:xfrm>
        </p:grpSpPr>
        <p:grpSp>
          <p:nvGrpSpPr>
            <p:cNvPr id="16" name="図形グループ 15"/>
            <p:cNvGrpSpPr/>
            <p:nvPr/>
          </p:nvGrpSpPr>
          <p:grpSpPr>
            <a:xfrm>
              <a:off x="741404" y="2078620"/>
              <a:ext cx="7871255" cy="948785"/>
              <a:chOff x="741404" y="2128048"/>
              <a:chExt cx="7871255" cy="1029216"/>
            </a:xfrm>
          </p:grpSpPr>
          <p:sp>
            <p:nvSpPr>
              <p:cNvPr id="18" name="角丸四角形 17"/>
              <p:cNvSpPr/>
              <p:nvPr/>
            </p:nvSpPr>
            <p:spPr>
              <a:xfrm>
                <a:off x="741404" y="2312713"/>
                <a:ext cx="7871255" cy="844551"/>
              </a:xfrm>
              <a:prstGeom prst="round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19" name="テキスト ボックス 18"/>
              <p:cNvSpPr txBox="1"/>
              <p:nvPr/>
            </p:nvSpPr>
            <p:spPr>
              <a:xfrm>
                <a:off x="1939743" y="2128048"/>
                <a:ext cx="5474576" cy="369332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r>
                  <a:rPr kumimoji="1" lang="en-US" altLang="ja-JP" dirty="0" smtClean="0">
                    <a:solidFill>
                      <a:schemeClr val="accent1"/>
                    </a:solidFill>
                  </a:rPr>
                  <a:t>b</a:t>
                </a:r>
                <a:r>
                  <a:rPr kumimoji="1" lang="ja-JP" altLang="en-US" dirty="0" smtClean="0">
                    <a:solidFill>
                      <a:schemeClr val="accent1"/>
                    </a:solidFill>
                  </a:rPr>
                  <a:t>から</a:t>
                </a:r>
                <a:r>
                  <a:rPr kumimoji="1" lang="en-US" altLang="ja-JP" dirty="0" smtClean="0">
                    <a:solidFill>
                      <a:schemeClr val="accent1"/>
                    </a:solidFill>
                  </a:rPr>
                  <a:t>a</a:t>
                </a:r>
                <a:r>
                  <a:rPr kumimoji="1" lang="ja-JP" altLang="en-US" dirty="0" smtClean="0">
                    <a:solidFill>
                      <a:schemeClr val="accent1"/>
                    </a:solidFill>
                  </a:rPr>
                  <a:t>の影響を引いた</a:t>
                </a:r>
                <a:r>
                  <a:rPr kumimoji="1" lang="en-US" altLang="ja-JP" dirty="0" smtClean="0">
                    <a:solidFill>
                      <a:schemeClr val="accent1"/>
                    </a:solidFill>
                  </a:rPr>
                  <a:t>1</a:t>
                </a:r>
                <a:r>
                  <a:rPr kumimoji="1" lang="ja-JP" altLang="en-US" dirty="0" smtClean="0">
                    <a:solidFill>
                      <a:schemeClr val="accent1"/>
                    </a:solidFill>
                  </a:rPr>
                  <a:t>ピクセルあたりのヒット数</a:t>
                </a:r>
                <a:endParaRPr kumimoji="1" lang="ja-JP" altLang="en-US" dirty="0">
                  <a:solidFill>
                    <a:schemeClr val="accent1"/>
                  </a:solidFill>
                </a:endParaRPr>
              </a:p>
            </p:txBody>
          </p:sp>
        </p:grpSp>
        <p:sp>
          <p:nvSpPr>
            <p:cNvPr id="17" name="テキスト ボックス 16"/>
            <p:cNvSpPr txBox="1"/>
            <p:nvPr/>
          </p:nvSpPr>
          <p:spPr>
            <a:xfrm>
              <a:off x="1638378" y="2538581"/>
              <a:ext cx="60773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/>
                <a:t>b</a:t>
              </a:r>
              <a:r>
                <a:rPr lang="ja-JP" altLang="en-US" dirty="0"/>
                <a:t>のヒット数</a:t>
              </a:r>
              <a:r>
                <a:rPr lang="en-US" altLang="ja-JP" dirty="0"/>
                <a:t> </a:t>
              </a:r>
              <a:r>
                <a:rPr lang="ja-JP" altLang="en-US" dirty="0"/>
                <a:t>−</a:t>
              </a:r>
              <a:r>
                <a:rPr lang="en-US" altLang="ja-JP" dirty="0"/>
                <a:t> ( a</a:t>
              </a:r>
              <a:r>
                <a:rPr lang="ja-JP" altLang="en-US" dirty="0"/>
                <a:t>の確率</a:t>
              </a:r>
              <a:r>
                <a:rPr lang="en-US" altLang="ja-JP" dirty="0"/>
                <a:t> x b</a:t>
              </a:r>
              <a:r>
                <a:rPr lang="ja-JP" altLang="en-US" dirty="0"/>
                <a:t>のデータ取得時のトリガ数</a:t>
              </a:r>
              <a:r>
                <a:rPr lang="en-US" altLang="ja-JP" dirty="0"/>
                <a:t> </a:t>
              </a:r>
              <a:r>
                <a:rPr lang="en-US" altLang="ja-JP" dirty="0" smtClean="0"/>
                <a:t>)</a:t>
              </a:r>
              <a:endParaRPr lang="ja-JP" altLang="en-US" dirty="0"/>
            </a:p>
          </p:txBody>
        </p:sp>
      </p:grpSp>
      <p:sp>
        <p:nvSpPr>
          <p:cNvPr id="21" name="テキスト ボックス 20"/>
          <p:cNvSpPr txBox="1"/>
          <p:nvPr/>
        </p:nvSpPr>
        <p:spPr>
          <a:xfrm>
            <a:off x="5969235" y="5395051"/>
            <a:ext cx="24416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600" dirty="0" smtClean="0"/>
              <a:t>ランダムトリガに依る</a:t>
            </a:r>
            <a:endParaRPr lang="en-US" altLang="ja-JP" sz="1600" dirty="0" smtClean="0"/>
          </a:p>
          <a:p>
            <a:r>
              <a:rPr kumimoji="1" lang="ja-JP" altLang="en-US" sz="1600" dirty="0" smtClean="0"/>
              <a:t>データはほとんどない？</a:t>
            </a:r>
            <a:endParaRPr kumimoji="1"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398172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セルフトリガによるソーススキャン</a:t>
            </a:r>
            <a:endParaRPr kumimoji="1"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EA7879-CE41-474A-ADE7-8555F0586413}" type="datetime1">
              <a:rPr lang="ja-JP" altLang="en-US" smtClean="0"/>
              <a:pPr/>
              <a:t>2020/1/17</a:t>
            </a:fld>
            <a:endParaRPr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smtClean="0"/>
              <a:t>KONOKEN MEETING</a:t>
            </a:r>
            <a:endParaRPr lang="ja-JP" alt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95852-41F7-C748-B28B-E5631E7D5CB9}" type="slidenum">
              <a:rPr lang="ja-JP" altLang="en-US" smtClean="0"/>
              <a:pPr/>
              <a:t>15</a:t>
            </a:fld>
            <a:endParaRPr lang="ja-JP" altLang="en-US"/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 smtClean="0"/>
              <a:t>荷電</a:t>
            </a:r>
            <a:r>
              <a:rPr lang="ja-JP" altLang="en-US" dirty="0" smtClean="0"/>
              <a:t>粒子</a:t>
            </a:r>
            <a:r>
              <a:rPr lang="ja-JP" altLang="en-US" dirty="0" smtClean="0"/>
              <a:t>の</a:t>
            </a:r>
            <a:r>
              <a:rPr lang="ja-JP" altLang="en-US" dirty="0" smtClean="0"/>
              <a:t>信号によるデータ</a:t>
            </a:r>
            <a:endParaRPr kumimoji="1" lang="en-US" altLang="ja-JP" dirty="0" smtClean="0"/>
          </a:p>
          <a:p>
            <a:pPr marL="685800" lvl="1" indent="-342900">
              <a:buFont typeface="+mj-lt"/>
              <a:buAutoNum type="alphaLcPeriod"/>
            </a:pPr>
            <a:r>
              <a:rPr lang="ja-JP" altLang="en-US" dirty="0" smtClean="0"/>
              <a:t>ランダムトリガの</a:t>
            </a:r>
            <a:r>
              <a:rPr lang="en-US" altLang="ja-JP" dirty="0" smtClean="0"/>
              <a:t>1</a:t>
            </a:r>
            <a:r>
              <a:rPr lang="ja-JP" altLang="en-US" dirty="0" smtClean="0"/>
              <a:t>ピクセルあたりのヒット確率分布</a:t>
            </a:r>
            <a:endParaRPr lang="en-US" altLang="ja-JP" dirty="0" smtClean="0"/>
          </a:p>
          <a:p>
            <a:pPr marL="685800" lvl="1" indent="-342900">
              <a:buFont typeface="+mj-lt"/>
              <a:buAutoNum type="alphaLcPeriod"/>
            </a:pPr>
            <a:r>
              <a:rPr lang="ja-JP" altLang="en-US" dirty="0" smtClean="0"/>
              <a:t>セルフトリガスキャン</a:t>
            </a:r>
            <a:r>
              <a:rPr lang="en-US" altLang="ja-JP" dirty="0" smtClean="0"/>
              <a:t>(</a:t>
            </a:r>
            <a:r>
              <a:rPr lang="ja-JP" altLang="en-US" dirty="0" smtClean="0"/>
              <a:t>線源なし</a:t>
            </a:r>
            <a:r>
              <a:rPr lang="en-US" altLang="ja-JP" dirty="0" smtClean="0"/>
              <a:t>)</a:t>
            </a:r>
            <a:r>
              <a:rPr lang="ja-JP" altLang="en-US" dirty="0" smtClean="0"/>
              <a:t>の時</a:t>
            </a:r>
            <a:r>
              <a:rPr lang="ja-JP" altLang="en-US" dirty="0"/>
              <a:t>の</a:t>
            </a:r>
            <a:r>
              <a:rPr lang="en-US" altLang="ja-JP" dirty="0"/>
              <a:t>1</a:t>
            </a:r>
            <a:r>
              <a:rPr lang="ja-JP" altLang="en-US" dirty="0"/>
              <a:t>ピクセルあたりのヒット数分布</a:t>
            </a:r>
            <a:endParaRPr lang="en-US" altLang="ja-JP" dirty="0"/>
          </a:p>
          <a:p>
            <a:pPr marL="685800" lvl="1" indent="-342900">
              <a:buFont typeface="+mj-lt"/>
              <a:buAutoNum type="alphaLcPeriod"/>
            </a:pPr>
            <a:r>
              <a:rPr lang="ja-JP" altLang="en-US" dirty="0"/>
              <a:t>セルフトリガスキャン</a:t>
            </a:r>
            <a:r>
              <a:rPr lang="en-US" altLang="ja-JP" dirty="0"/>
              <a:t>(</a:t>
            </a:r>
            <a:r>
              <a:rPr lang="ja-JP" altLang="en-US" dirty="0" smtClean="0"/>
              <a:t>線源あり</a:t>
            </a:r>
            <a:r>
              <a:rPr lang="en-US" altLang="ja-JP" dirty="0" smtClean="0"/>
              <a:t>)</a:t>
            </a:r>
            <a:r>
              <a:rPr lang="ja-JP" altLang="en-US" dirty="0"/>
              <a:t>の時の</a:t>
            </a:r>
            <a:r>
              <a:rPr lang="en-US" altLang="ja-JP" dirty="0"/>
              <a:t>1</a:t>
            </a:r>
            <a:r>
              <a:rPr lang="ja-JP" altLang="en-US" dirty="0"/>
              <a:t>ピクセルあたりのヒット数分布</a:t>
            </a:r>
            <a:endParaRPr lang="en-US" altLang="ja-JP" dirty="0"/>
          </a:p>
          <a:p>
            <a:pPr marL="685800" lvl="1" indent="-342900">
              <a:buFont typeface="+mj-lt"/>
              <a:buAutoNum type="alphaLcPeriod"/>
            </a:pPr>
            <a:r>
              <a:rPr lang="ja-JP" altLang="en-US" dirty="0" smtClean="0"/>
              <a:t>センサのノイズに</a:t>
            </a:r>
            <a:r>
              <a:rPr lang="ja-JP" altLang="en-US" dirty="0"/>
              <a:t>よる</a:t>
            </a:r>
            <a:r>
              <a:rPr lang="en-US" altLang="ja-JP" dirty="0"/>
              <a:t>1</a:t>
            </a:r>
            <a:r>
              <a:rPr lang="ja-JP" altLang="en-US" dirty="0"/>
              <a:t>ピクセルあたりのヒット数分布</a:t>
            </a:r>
            <a:endParaRPr lang="en-US" altLang="ja-JP" dirty="0"/>
          </a:p>
          <a:p>
            <a:pPr lvl="2"/>
            <a:r>
              <a:rPr lang="en-US" altLang="ja-JP" dirty="0" smtClean="0"/>
              <a:t>c</a:t>
            </a:r>
            <a:r>
              <a:rPr lang="ja-JP" altLang="en-US" dirty="0" smtClean="0"/>
              <a:t>から</a:t>
            </a:r>
            <a:r>
              <a:rPr lang="en-US" altLang="ja-JP" dirty="0" smtClean="0"/>
              <a:t>a, b</a:t>
            </a:r>
            <a:r>
              <a:rPr lang="ja-JP" altLang="en-US" dirty="0" smtClean="0"/>
              <a:t>の</a:t>
            </a:r>
            <a:r>
              <a:rPr lang="ja-JP" altLang="en-US" dirty="0"/>
              <a:t>影響を引いた分布</a:t>
            </a:r>
            <a:endParaRPr lang="en-US" altLang="ja-JP" dirty="0"/>
          </a:p>
          <a:p>
            <a:pPr lvl="1"/>
            <a:endParaRPr kumimoji="1" lang="ja-JP" altLang="en-US" dirty="0"/>
          </a:p>
        </p:txBody>
      </p:sp>
      <p:grpSp>
        <p:nvGrpSpPr>
          <p:cNvPr id="7" name="図形グループ 6"/>
          <p:cNvGrpSpPr>
            <a:grpSpLocks noChangeAspect="1"/>
          </p:cNvGrpSpPr>
          <p:nvPr/>
        </p:nvGrpSpPr>
        <p:grpSpPr>
          <a:xfrm>
            <a:off x="330985" y="3315910"/>
            <a:ext cx="4241014" cy="3208965"/>
            <a:chOff x="3907079" y="2615546"/>
            <a:chExt cx="5583322" cy="4224625"/>
          </a:xfrm>
        </p:grpSpPr>
        <p:pic>
          <p:nvPicPr>
            <p:cNvPr id="8" name="図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07079" y="3048631"/>
              <a:ext cx="5583322" cy="3791540"/>
            </a:xfrm>
            <a:prstGeom prst="rect">
              <a:avLst/>
            </a:prstGeom>
          </p:spPr>
        </p:pic>
        <p:sp>
          <p:nvSpPr>
            <p:cNvPr id="9" name="テキスト ボックス 8"/>
            <p:cNvSpPr txBox="1"/>
            <p:nvPr/>
          </p:nvSpPr>
          <p:spPr>
            <a:xfrm>
              <a:off x="4353350" y="2615546"/>
              <a:ext cx="4690781" cy="7698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600" dirty="0" smtClean="0"/>
                <a:t>a. </a:t>
              </a:r>
              <a:r>
                <a:rPr kumimoji="1" lang="ja-JP" altLang="en-US" sz="1600" dirty="0" smtClean="0"/>
                <a:t>ランダムトリガによる</a:t>
              </a:r>
              <a:endParaRPr kumimoji="1" lang="en-US" altLang="ja-JP" sz="1600" dirty="0" smtClean="0"/>
            </a:p>
            <a:p>
              <a:pPr algn="ctr"/>
              <a:r>
                <a:rPr kumimoji="1" lang="en-US" altLang="ja-JP" sz="1600" dirty="0" smtClean="0"/>
                <a:t>1</a:t>
              </a:r>
              <a:r>
                <a:rPr kumimoji="1" lang="ja-JP" altLang="en-US" sz="1600" dirty="0" smtClean="0"/>
                <a:t>ピクセルあたりのヒット確率分布</a:t>
              </a:r>
              <a:endParaRPr kumimoji="1" lang="ja-JP" altLang="en-US" sz="1600" dirty="0"/>
            </a:p>
          </p:txBody>
        </p:sp>
      </p:grpSp>
      <p:pic>
        <p:nvPicPr>
          <p:cNvPr id="22" name="図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9" y="3625928"/>
            <a:ext cx="4241012" cy="2880000"/>
          </a:xfrm>
          <a:prstGeom prst="rect">
            <a:avLst/>
          </a:prstGeom>
        </p:spPr>
      </p:pic>
      <p:sp>
        <p:nvSpPr>
          <p:cNvPr id="28" name="テキスト ボックス 27"/>
          <p:cNvSpPr txBox="1"/>
          <p:nvPr/>
        </p:nvSpPr>
        <p:spPr>
          <a:xfrm>
            <a:off x="7521862" y="3946491"/>
            <a:ext cx="1080745" cy="43088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1100" dirty="0" smtClean="0">
                <a:latin typeface="MS UI Gothic" charset="-128"/>
                <a:ea typeface="MS UI Gothic" charset="-128"/>
                <a:cs typeface="MS UI Gothic" charset="-128"/>
              </a:rPr>
              <a:t>without Source</a:t>
            </a:r>
          </a:p>
          <a:p>
            <a:r>
              <a:rPr lang="en-US" altLang="ja-JP" sz="1100" dirty="0" smtClean="0">
                <a:latin typeface="MS UI Gothic" charset="-128"/>
                <a:ea typeface="MS UI Gothic" charset="-128"/>
                <a:cs typeface="MS UI Gothic" charset="-128"/>
              </a:rPr>
              <a:t>with Source</a:t>
            </a:r>
            <a:endParaRPr kumimoji="1" lang="ja-JP" altLang="en-US" sz="1100" dirty="0">
              <a:latin typeface="MS UI Gothic" charset="-128"/>
              <a:ea typeface="MS UI Gothic" charset="-128"/>
              <a:cs typeface="MS UI Gothic" charset="-128"/>
            </a:endParaRP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5113830" y="3299100"/>
            <a:ext cx="31710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1600" dirty="0" smtClean="0"/>
              <a:t>線源をあり・なしの時の</a:t>
            </a:r>
            <a:endParaRPr lang="en-US" altLang="ja-JP" sz="1600" dirty="0" smtClean="0"/>
          </a:p>
          <a:p>
            <a:pPr algn="ctr"/>
            <a:r>
              <a:rPr kumimoji="1" lang="en-US" altLang="ja-JP" sz="1600" dirty="0" smtClean="0"/>
              <a:t>1</a:t>
            </a:r>
            <a:r>
              <a:rPr kumimoji="1" lang="ja-JP" altLang="en-US" sz="1600" dirty="0" smtClean="0"/>
              <a:t>ピクセルあたりのヒット数分布</a:t>
            </a:r>
            <a:endParaRPr kumimoji="1"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072755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dirty="0" smtClean="0"/>
              <a:t>セルフトリガ</a:t>
            </a:r>
            <a:r>
              <a:rPr lang="ja-JP" altLang="en-US" dirty="0" smtClean="0"/>
              <a:t>による</a:t>
            </a:r>
            <a:r>
              <a:rPr lang="ja-JP" altLang="en-US" dirty="0" smtClean="0"/>
              <a:t>ソーススキャン</a:t>
            </a:r>
            <a:endParaRPr kumimoji="1"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EA7879-CE41-474A-ADE7-8555F0586413}" type="datetime1">
              <a:rPr lang="ja-JP" altLang="en-US" smtClean="0"/>
              <a:pPr/>
              <a:t>2020/1/17</a:t>
            </a:fld>
            <a:endParaRPr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smtClean="0"/>
              <a:t>KONOKEN MEETING</a:t>
            </a:r>
            <a:endParaRPr lang="ja-JP" alt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95852-41F7-C748-B28B-E5631E7D5CB9}" type="slidenum">
              <a:rPr lang="ja-JP" altLang="en-US" smtClean="0"/>
              <a:pPr/>
              <a:t>16</a:t>
            </a:fld>
            <a:endParaRPr lang="ja-JP" altLang="en-US"/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 smtClean="0"/>
              <a:t>荷電粒子の信号によるデータ</a:t>
            </a:r>
            <a:endParaRPr kumimoji="1" lang="en-US" altLang="ja-JP" dirty="0" smtClean="0"/>
          </a:p>
          <a:p>
            <a:pPr lvl="1"/>
            <a:r>
              <a:rPr lang="en-US" altLang="ja-JP" dirty="0" smtClean="0"/>
              <a:t>b</a:t>
            </a:r>
            <a:r>
              <a:rPr lang="ja-JP" altLang="en-US" dirty="0" smtClean="0"/>
              <a:t>から</a:t>
            </a:r>
            <a:r>
              <a:rPr lang="en-US" altLang="ja-JP" dirty="0" smtClean="0"/>
              <a:t>a</a:t>
            </a:r>
            <a:r>
              <a:rPr lang="ja-JP" altLang="en-US" dirty="0" smtClean="0"/>
              <a:t>の影響を引いた</a:t>
            </a:r>
            <a:r>
              <a:rPr lang="en-US" altLang="ja-JP" dirty="0" smtClean="0"/>
              <a:t>1</a:t>
            </a:r>
            <a:r>
              <a:rPr lang="ja-JP" altLang="en-US" dirty="0" smtClean="0"/>
              <a:t>ピクセルあたりのヒット数分布</a:t>
            </a:r>
            <a:endParaRPr kumimoji="1" lang="ja-JP" altLang="en-US" dirty="0"/>
          </a:p>
        </p:txBody>
      </p:sp>
      <p:grpSp>
        <p:nvGrpSpPr>
          <p:cNvPr id="14" name="図形グループ 13"/>
          <p:cNvGrpSpPr/>
          <p:nvPr/>
        </p:nvGrpSpPr>
        <p:grpSpPr>
          <a:xfrm>
            <a:off x="741404" y="2078620"/>
            <a:ext cx="7871255" cy="1229963"/>
            <a:chOff x="741404" y="2078620"/>
            <a:chExt cx="7871255" cy="1315635"/>
          </a:xfrm>
        </p:grpSpPr>
        <p:grpSp>
          <p:nvGrpSpPr>
            <p:cNvPr id="12" name="図形グループ 11"/>
            <p:cNvGrpSpPr/>
            <p:nvPr/>
          </p:nvGrpSpPr>
          <p:grpSpPr>
            <a:xfrm>
              <a:off x="741404" y="2078620"/>
              <a:ext cx="7871255" cy="1315635"/>
              <a:chOff x="741404" y="2128048"/>
              <a:chExt cx="7871255" cy="1427165"/>
            </a:xfrm>
          </p:grpSpPr>
          <p:sp>
            <p:nvSpPr>
              <p:cNvPr id="11" name="角丸四角形 10"/>
              <p:cNvSpPr/>
              <p:nvPr/>
            </p:nvSpPr>
            <p:spPr>
              <a:xfrm>
                <a:off x="741404" y="2312714"/>
                <a:ext cx="7871255" cy="1242499"/>
              </a:xfrm>
              <a:prstGeom prst="round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10" name="テキスト ボックス 9"/>
              <p:cNvSpPr txBox="1"/>
              <p:nvPr/>
            </p:nvSpPr>
            <p:spPr>
              <a:xfrm>
                <a:off x="1939743" y="2128048"/>
                <a:ext cx="5687776" cy="428548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r>
                  <a:rPr lang="en-US" altLang="ja-JP" dirty="0">
                    <a:solidFill>
                      <a:schemeClr val="accent1"/>
                    </a:solidFill>
                  </a:rPr>
                  <a:t>c</a:t>
                </a:r>
                <a:r>
                  <a:rPr kumimoji="1" lang="ja-JP" altLang="en-US" dirty="0" smtClean="0">
                    <a:solidFill>
                      <a:schemeClr val="accent1"/>
                    </a:solidFill>
                  </a:rPr>
                  <a:t>から</a:t>
                </a:r>
                <a:r>
                  <a:rPr lang="en-US" altLang="ja-JP" dirty="0" err="1" smtClean="0">
                    <a:solidFill>
                      <a:schemeClr val="accent1"/>
                    </a:solidFill>
                  </a:rPr>
                  <a:t>b,a</a:t>
                </a:r>
                <a:r>
                  <a:rPr kumimoji="1" lang="ja-JP" altLang="en-US" dirty="0" smtClean="0">
                    <a:solidFill>
                      <a:schemeClr val="accent1"/>
                    </a:solidFill>
                  </a:rPr>
                  <a:t>の</a:t>
                </a:r>
                <a:r>
                  <a:rPr kumimoji="1" lang="ja-JP" altLang="en-US" dirty="0" smtClean="0">
                    <a:solidFill>
                      <a:schemeClr val="accent1"/>
                    </a:solidFill>
                  </a:rPr>
                  <a:t>影響を引いた</a:t>
                </a:r>
                <a:r>
                  <a:rPr kumimoji="1" lang="en-US" altLang="ja-JP" dirty="0" smtClean="0">
                    <a:solidFill>
                      <a:schemeClr val="accent1"/>
                    </a:solidFill>
                  </a:rPr>
                  <a:t>1</a:t>
                </a:r>
                <a:r>
                  <a:rPr kumimoji="1" lang="ja-JP" altLang="en-US" dirty="0" smtClean="0">
                    <a:solidFill>
                      <a:schemeClr val="accent1"/>
                    </a:solidFill>
                  </a:rPr>
                  <a:t>ピクセルあたりのヒット数</a:t>
                </a:r>
                <a:endParaRPr kumimoji="1" lang="ja-JP" altLang="en-US" dirty="0">
                  <a:solidFill>
                    <a:schemeClr val="accent1"/>
                  </a:solidFill>
                </a:endParaRPr>
              </a:p>
            </p:txBody>
          </p:sp>
        </p:grpSp>
        <p:sp>
          <p:nvSpPr>
            <p:cNvPr id="13" name="テキスト ボックス 12"/>
            <p:cNvSpPr txBox="1"/>
            <p:nvPr/>
          </p:nvSpPr>
          <p:spPr>
            <a:xfrm>
              <a:off x="1638378" y="2538581"/>
              <a:ext cx="6077305" cy="6913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/>
                <a:t>c</a:t>
              </a:r>
              <a:r>
                <a:rPr lang="ja-JP" altLang="en-US" dirty="0" smtClean="0"/>
                <a:t>の</a:t>
              </a:r>
              <a:r>
                <a:rPr lang="ja-JP" altLang="en-US" dirty="0"/>
                <a:t>ヒット数</a:t>
              </a:r>
              <a:r>
                <a:rPr lang="en-US" altLang="ja-JP" dirty="0"/>
                <a:t> </a:t>
              </a:r>
              <a:r>
                <a:rPr lang="ja-JP" altLang="en-US" dirty="0"/>
                <a:t>−</a:t>
              </a:r>
              <a:r>
                <a:rPr lang="en-US" altLang="ja-JP" dirty="0"/>
                <a:t> ( a</a:t>
              </a:r>
              <a:r>
                <a:rPr lang="ja-JP" altLang="en-US" dirty="0"/>
                <a:t>の確率</a:t>
              </a:r>
              <a:r>
                <a:rPr lang="en-US" altLang="ja-JP" dirty="0"/>
                <a:t> x </a:t>
              </a:r>
              <a:r>
                <a:rPr lang="en-US" altLang="ja-JP" dirty="0" smtClean="0"/>
                <a:t>c</a:t>
              </a:r>
              <a:r>
                <a:rPr lang="ja-JP" altLang="en-US" dirty="0" smtClean="0"/>
                <a:t>の</a:t>
              </a:r>
              <a:r>
                <a:rPr lang="ja-JP" altLang="en-US" dirty="0"/>
                <a:t>データ取得時のトリガ数</a:t>
              </a:r>
              <a:r>
                <a:rPr lang="en-US" altLang="ja-JP" dirty="0"/>
                <a:t> </a:t>
              </a:r>
              <a:r>
                <a:rPr lang="en-US" altLang="ja-JP" dirty="0" smtClean="0"/>
                <a:t>)</a:t>
              </a:r>
            </a:p>
            <a:p>
              <a:endParaRPr lang="ja-JP" altLang="en-US" dirty="0"/>
            </a:p>
          </p:txBody>
        </p:sp>
      </p:grpSp>
      <p:pic>
        <p:nvPicPr>
          <p:cNvPr id="25" name="図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659" y="3677836"/>
            <a:ext cx="4241013" cy="2880000"/>
          </a:xfrm>
          <a:prstGeom prst="rect">
            <a:avLst/>
          </a:prstGeom>
        </p:spPr>
      </p:pic>
      <p:grpSp>
        <p:nvGrpSpPr>
          <p:cNvPr id="26" name="図形グループ 25"/>
          <p:cNvGrpSpPr/>
          <p:nvPr/>
        </p:nvGrpSpPr>
        <p:grpSpPr>
          <a:xfrm>
            <a:off x="4967633" y="3364198"/>
            <a:ext cx="3320582" cy="2945586"/>
            <a:chOff x="5098563" y="3167146"/>
            <a:chExt cx="3320582" cy="2945586"/>
          </a:xfrm>
        </p:grpSpPr>
        <p:sp>
          <p:nvSpPr>
            <p:cNvPr id="18" name="テキスト ボックス 17"/>
            <p:cNvSpPr txBox="1"/>
            <p:nvPr/>
          </p:nvSpPr>
          <p:spPr>
            <a:xfrm>
              <a:off x="5767707" y="3167146"/>
              <a:ext cx="195277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1600" dirty="0"/>
                <a:t>c</a:t>
              </a:r>
              <a:r>
                <a:rPr lang="en-US" altLang="ja-JP" sz="1600" dirty="0" smtClean="0"/>
                <a:t> </a:t>
              </a:r>
              <a:r>
                <a:rPr lang="en-US" altLang="ja-JP" sz="1600" dirty="0" smtClean="0"/>
                <a:t>vs </a:t>
              </a:r>
              <a:r>
                <a:rPr lang="en-US" altLang="ja-JP" sz="1600" dirty="0" smtClean="0"/>
                <a:t>d</a:t>
              </a:r>
              <a:endParaRPr lang="en-US" altLang="ja-JP" sz="1600" dirty="0" smtClean="0"/>
            </a:p>
            <a:p>
              <a:pPr algn="ctr"/>
              <a:r>
                <a:rPr kumimoji="1" lang="en-US" altLang="ja-JP" sz="1600" dirty="0" smtClean="0"/>
                <a:t>(</a:t>
              </a:r>
              <a:r>
                <a:rPr kumimoji="1" lang="ja-JP" altLang="en-US" sz="1600" dirty="0" smtClean="0"/>
                <a:t>横軸</a:t>
              </a:r>
              <a:r>
                <a:rPr lang="ja-JP" altLang="en-US" sz="1600" dirty="0" smtClean="0"/>
                <a:t>：</a:t>
              </a:r>
              <a:r>
                <a:rPr lang="en-US" altLang="ja-JP" sz="1600" dirty="0"/>
                <a:t>c</a:t>
              </a:r>
              <a:r>
                <a:rPr lang="en-US" altLang="ja-JP" sz="1600" dirty="0" smtClean="0"/>
                <a:t>, </a:t>
              </a:r>
              <a:r>
                <a:rPr lang="ja-JP" altLang="en-US" sz="1600" dirty="0" smtClean="0"/>
                <a:t>縦軸</a:t>
              </a:r>
              <a:r>
                <a:rPr lang="ja-JP" altLang="en-US" sz="1600" dirty="0" smtClean="0"/>
                <a:t>：</a:t>
              </a:r>
              <a:r>
                <a:rPr lang="en-US" altLang="ja-JP" sz="1600" dirty="0"/>
                <a:t>d</a:t>
              </a:r>
              <a:r>
                <a:rPr kumimoji="1" lang="en-US" altLang="ja-JP" sz="1600" dirty="0" smtClean="0"/>
                <a:t>)</a:t>
              </a:r>
              <a:endParaRPr kumimoji="1" lang="ja-JP" altLang="en-US" sz="1600" dirty="0"/>
            </a:p>
          </p:txBody>
        </p:sp>
        <p:sp>
          <p:nvSpPr>
            <p:cNvPr id="20" name="円/楕円 19"/>
            <p:cNvSpPr/>
            <p:nvPr/>
          </p:nvSpPr>
          <p:spPr>
            <a:xfrm rot="21170327">
              <a:off x="6465977" y="4366960"/>
              <a:ext cx="1953168" cy="1745772"/>
            </a:xfrm>
            <a:prstGeom prst="ellipse">
              <a:avLst/>
            </a:prstGeom>
            <a:noFill/>
            <a:ln w="19050">
              <a:prstDash val="sys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1" name="テキスト ボックス 20"/>
            <p:cNvSpPr txBox="1"/>
            <p:nvPr/>
          </p:nvSpPr>
          <p:spPr>
            <a:xfrm>
              <a:off x="5098563" y="3810036"/>
              <a:ext cx="258115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1600" dirty="0" smtClean="0">
                  <a:solidFill>
                    <a:schemeClr val="accent6"/>
                  </a:solidFill>
                </a:rPr>
                <a:t>a</a:t>
              </a:r>
              <a:r>
                <a:rPr kumimoji="1" lang="ja-JP" altLang="en-US" sz="1600" dirty="0" smtClean="0">
                  <a:solidFill>
                    <a:schemeClr val="accent6"/>
                  </a:solidFill>
                </a:rPr>
                <a:t>でヒット数の高いものは</a:t>
              </a:r>
              <a:endParaRPr kumimoji="1" lang="en-US" altLang="ja-JP" sz="1600" dirty="0" smtClean="0">
                <a:solidFill>
                  <a:schemeClr val="accent6"/>
                </a:solidFill>
              </a:endParaRPr>
            </a:p>
            <a:p>
              <a:pPr algn="ctr"/>
              <a:r>
                <a:rPr kumimoji="1" lang="ja-JP" altLang="en-US" sz="1600" dirty="0" smtClean="0">
                  <a:solidFill>
                    <a:schemeClr val="accent6"/>
                  </a:solidFill>
                </a:rPr>
                <a:t>ほとんどノイズであった</a:t>
              </a:r>
              <a:endParaRPr kumimoji="1" lang="ja-JP" altLang="en-US" sz="1600" dirty="0">
                <a:solidFill>
                  <a:schemeClr val="accent6"/>
                </a:solidFill>
              </a:endParaRPr>
            </a:p>
          </p:txBody>
        </p:sp>
      </p:grpSp>
      <p:sp>
        <p:nvSpPr>
          <p:cNvPr id="9" name="テキスト ボックス 8"/>
          <p:cNvSpPr txBox="1"/>
          <p:nvPr/>
        </p:nvSpPr>
        <p:spPr>
          <a:xfrm>
            <a:off x="3001563" y="2829516"/>
            <a:ext cx="47019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−</a:t>
            </a:r>
            <a:r>
              <a:rPr lang="en-US" altLang="ja-JP" dirty="0"/>
              <a:t> ( </a:t>
            </a:r>
            <a:r>
              <a:rPr lang="en-US" altLang="ja-JP" dirty="0" smtClean="0"/>
              <a:t>b</a:t>
            </a:r>
            <a:r>
              <a:rPr lang="ja-JP" altLang="en-US" dirty="0" smtClean="0"/>
              <a:t>の</a:t>
            </a:r>
            <a:r>
              <a:rPr lang="ja-JP" altLang="en-US" dirty="0"/>
              <a:t>確率</a:t>
            </a:r>
            <a:r>
              <a:rPr lang="en-US" altLang="ja-JP" dirty="0"/>
              <a:t> x </a:t>
            </a:r>
            <a:r>
              <a:rPr lang="en-US" altLang="ja-JP" dirty="0" smtClean="0"/>
              <a:t>c</a:t>
            </a:r>
            <a:r>
              <a:rPr lang="ja-JP" altLang="en-US" dirty="0" smtClean="0"/>
              <a:t>の</a:t>
            </a:r>
            <a:r>
              <a:rPr lang="ja-JP" altLang="en-US" dirty="0"/>
              <a:t>データ取得時のトリガ数</a:t>
            </a:r>
            <a:r>
              <a:rPr lang="en-US" altLang="ja-JP" dirty="0"/>
              <a:t> </a:t>
            </a:r>
            <a:r>
              <a:rPr lang="en-US" altLang="ja-JP" dirty="0" smtClean="0"/>
              <a:t>)</a:t>
            </a:r>
            <a:endParaRPr lang="en-US" altLang="ja-JP" dirty="0"/>
          </a:p>
        </p:txBody>
      </p:sp>
      <p:pic>
        <p:nvPicPr>
          <p:cNvPr id="23" name="図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986" y="3677836"/>
            <a:ext cx="4241012" cy="2880000"/>
          </a:xfrm>
          <a:prstGeom prst="rect">
            <a:avLst/>
          </a:prstGeom>
        </p:spPr>
      </p:pic>
      <p:pic>
        <p:nvPicPr>
          <p:cNvPr id="24" name="図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414" y="3677836"/>
            <a:ext cx="4241013" cy="2880000"/>
          </a:xfrm>
          <a:prstGeom prst="rect">
            <a:avLst/>
          </a:prstGeom>
        </p:spPr>
      </p:pic>
      <p:sp>
        <p:nvSpPr>
          <p:cNvPr id="17" name="テキスト ボックス 16"/>
          <p:cNvSpPr txBox="1"/>
          <p:nvPr/>
        </p:nvSpPr>
        <p:spPr>
          <a:xfrm>
            <a:off x="786624" y="3364198"/>
            <a:ext cx="31710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1600" dirty="0"/>
              <a:t>d</a:t>
            </a:r>
            <a:r>
              <a:rPr lang="en-US" altLang="ja-JP" sz="1600" dirty="0" smtClean="0"/>
              <a:t>. c</a:t>
            </a:r>
            <a:r>
              <a:rPr lang="ja-JP" altLang="en-US" sz="1600" dirty="0" smtClean="0"/>
              <a:t>から</a:t>
            </a:r>
            <a:r>
              <a:rPr lang="en-US" altLang="ja-JP" sz="1600" dirty="0" smtClean="0"/>
              <a:t>a, b</a:t>
            </a:r>
            <a:r>
              <a:rPr lang="ja-JP" altLang="en-US" sz="1600" dirty="0" smtClean="0"/>
              <a:t>の</a:t>
            </a:r>
            <a:r>
              <a:rPr lang="ja-JP" altLang="en-US" sz="1600" dirty="0" smtClean="0"/>
              <a:t>影響を除いた</a:t>
            </a:r>
            <a:endParaRPr lang="en-US" altLang="ja-JP" sz="1600" dirty="0" smtClean="0"/>
          </a:p>
          <a:p>
            <a:pPr algn="ctr"/>
            <a:r>
              <a:rPr kumimoji="1" lang="en-US" altLang="ja-JP" sz="1600" dirty="0" smtClean="0"/>
              <a:t>1</a:t>
            </a:r>
            <a:r>
              <a:rPr kumimoji="1" lang="ja-JP" altLang="en-US" sz="1600" dirty="0" smtClean="0"/>
              <a:t>ピクセルあたりのヒット数分布</a:t>
            </a:r>
            <a:endParaRPr kumimoji="1" lang="ja-JP" altLang="en-US" sz="1600" dirty="0"/>
          </a:p>
        </p:txBody>
      </p:sp>
      <p:sp>
        <p:nvSpPr>
          <p:cNvPr id="27" name="テキスト ボックス 26"/>
          <p:cNvSpPr txBox="1"/>
          <p:nvPr/>
        </p:nvSpPr>
        <p:spPr>
          <a:xfrm>
            <a:off x="942790" y="5399841"/>
            <a:ext cx="16209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1600" dirty="0" smtClean="0"/>
              <a:t>これを</a:t>
            </a:r>
            <a:endParaRPr lang="en-US" altLang="ja-JP" sz="1600" dirty="0" smtClean="0"/>
          </a:p>
          <a:p>
            <a:pPr algn="ctr"/>
            <a:r>
              <a:rPr lang="ja-JP" altLang="en-US" sz="1600" dirty="0" smtClean="0"/>
              <a:t>ポワソン分布で</a:t>
            </a:r>
            <a:endParaRPr lang="en-US" altLang="ja-JP" sz="1600" dirty="0" smtClean="0"/>
          </a:p>
          <a:p>
            <a:pPr algn="ctr"/>
            <a:r>
              <a:rPr lang="ja-JP" altLang="en-US" sz="1600" dirty="0" smtClean="0"/>
              <a:t>フィットしたい</a:t>
            </a:r>
            <a:endParaRPr kumimoji="1"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084955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まとめ</a:t>
            </a:r>
            <a:endParaRPr kumimoji="1"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EA7879-CE41-474A-ADE7-8555F0586413}" type="datetime1">
              <a:rPr lang="ja-JP" altLang="en-US" smtClean="0"/>
              <a:pPr/>
              <a:t>2020/1/17</a:t>
            </a:fld>
            <a:endParaRPr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smtClean="0"/>
              <a:t>KONOKEN MEETING</a:t>
            </a:r>
            <a:endParaRPr lang="ja-JP" alt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95852-41F7-C748-B28B-E5631E7D5CB9}" type="slidenum">
              <a:rPr lang="ja-JP" altLang="en-US" smtClean="0"/>
              <a:pPr/>
              <a:t>17</a:t>
            </a:fld>
            <a:endParaRPr lang="ja-JP" altLang="en-US"/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 smtClean="0"/>
              <a:t>Cooling Box</a:t>
            </a:r>
            <a:r>
              <a:rPr lang="ja-JP" altLang="en-US" dirty="0" smtClean="0"/>
              <a:t>に合うトリガシンチのセットアップ</a:t>
            </a:r>
            <a:endParaRPr lang="en-US" altLang="ja-JP" dirty="0" smtClean="0"/>
          </a:p>
          <a:p>
            <a:pPr lvl="1"/>
            <a:r>
              <a:rPr lang="ja-JP" altLang="en-US" dirty="0" smtClean="0"/>
              <a:t>設計した基板を使用してトリガシンチによるデータ取得のセットアップを　　組んだ</a:t>
            </a:r>
            <a:endParaRPr lang="en-US" altLang="ja-JP" dirty="0" smtClean="0"/>
          </a:p>
          <a:p>
            <a:pPr lvl="1"/>
            <a:r>
              <a:rPr lang="ja-JP" altLang="en-US" dirty="0" smtClean="0"/>
              <a:t>線源あり・なしの場合それぞれで</a:t>
            </a:r>
            <a:r>
              <a:rPr lang="en-US" altLang="ja-JP" dirty="0" smtClean="0"/>
              <a:t>1</a:t>
            </a:r>
            <a:r>
              <a:rPr lang="ja-JP" altLang="en-US" dirty="0" smtClean="0"/>
              <a:t>時間ソーススキャンを行ない、　　　　　　</a:t>
            </a:r>
            <a:r>
              <a:rPr lang="en-US" altLang="ja-JP" dirty="0" smtClean="0"/>
              <a:t>1</a:t>
            </a:r>
            <a:r>
              <a:rPr lang="ja-JP" altLang="en-US" dirty="0" smtClean="0"/>
              <a:t>時間で取得できる</a:t>
            </a:r>
            <a:r>
              <a:rPr lang="en-US" altLang="ja-JP" dirty="0" smtClean="0"/>
              <a:t>1</a:t>
            </a:r>
            <a:r>
              <a:rPr lang="ja-JP" altLang="en-US" dirty="0" smtClean="0"/>
              <a:t>ピクセルあたりの平均のヒット数は</a:t>
            </a:r>
            <a:r>
              <a:rPr lang="en-US" altLang="ja-JP" b="1" dirty="0" smtClean="0">
                <a:solidFill>
                  <a:schemeClr val="accent1"/>
                </a:solidFill>
              </a:rPr>
              <a:t>0.695</a:t>
            </a:r>
            <a:endParaRPr lang="en-US" altLang="ja-JP" b="1" dirty="0">
              <a:solidFill>
                <a:schemeClr val="accent1"/>
              </a:solidFill>
            </a:endParaRPr>
          </a:p>
          <a:p>
            <a:pPr lvl="1"/>
            <a:endParaRPr kumimoji="1" lang="en-US" altLang="ja-JP" dirty="0" smtClean="0"/>
          </a:p>
          <a:p>
            <a:pPr lvl="1"/>
            <a:r>
              <a:rPr kumimoji="1" lang="ja-JP" altLang="en-US" dirty="0" smtClean="0"/>
              <a:t>同様にして、セルフトリガで取得したデータも解析を行なっている</a:t>
            </a:r>
            <a:endParaRPr kumimoji="1" lang="en-US" altLang="ja-JP" dirty="0" smtClean="0"/>
          </a:p>
          <a:p>
            <a:pPr lvl="1"/>
            <a:endParaRPr kumimoji="1" lang="en-US" altLang="ja-JP" dirty="0" smtClean="0"/>
          </a:p>
          <a:p>
            <a:r>
              <a:rPr lang="en-US" altLang="ja-JP" dirty="0" smtClean="0"/>
              <a:t>to do</a:t>
            </a:r>
          </a:p>
          <a:p>
            <a:pPr lvl="1"/>
            <a:r>
              <a:rPr kumimoji="1" lang="ja-JP" altLang="en-US" dirty="0" smtClean="0"/>
              <a:t>閾値のチューニングターゲットを下げてデータを取ってみる</a:t>
            </a:r>
            <a:endParaRPr kumimoji="1" lang="en-US" altLang="ja-JP" dirty="0" smtClean="0"/>
          </a:p>
          <a:p>
            <a:pPr lvl="1"/>
            <a:r>
              <a:rPr kumimoji="1" lang="ja-JP" altLang="en-US" dirty="0" smtClean="0"/>
              <a:t>取得できたデータ数が少ないので、もっと長い時間</a:t>
            </a:r>
            <a:r>
              <a:rPr lang="ja-JP" altLang="en-US" dirty="0" smtClean="0"/>
              <a:t>データを取得する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5208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Back up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7BCB7-F9F5-8E4E-8B8C-E77B284A1573}" type="datetime1">
              <a:rPr kumimoji="1" lang="ja-JP" altLang="en-US" smtClean="0"/>
              <a:t>2020/1/17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KONOKEN MEETING</a:t>
            </a:r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95852-41F7-C748-B28B-E5631E7D5CB9}" type="slidenum">
              <a:rPr kumimoji="1" lang="ja-JP" altLang="en-US" smtClean="0"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84586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 smtClean="0"/>
              <a:t>①線源なしの時ヒットが</a:t>
            </a:r>
            <a:r>
              <a:rPr lang="ja-JP" altLang="en-US" dirty="0" smtClean="0"/>
              <a:t>ない</a:t>
            </a:r>
            <a:r>
              <a:rPr kumimoji="1" lang="ja-JP" altLang="en-US" dirty="0" smtClean="0"/>
              <a:t>ピクセル</a:t>
            </a:r>
            <a:endParaRPr kumimoji="1"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EA7879-CE41-474A-ADE7-8555F0586413}" type="datetime1">
              <a:rPr lang="ja-JP" altLang="en-US" smtClean="0"/>
              <a:pPr/>
              <a:t>2020/1/17</a:t>
            </a:fld>
            <a:endParaRPr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smtClean="0"/>
              <a:t>KONOKEN MEETING</a:t>
            </a:r>
            <a:endParaRPr lang="ja-JP" alt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95852-41F7-C748-B28B-E5631E7D5CB9}" type="slidenum">
              <a:rPr lang="ja-JP" altLang="en-US" smtClean="0"/>
              <a:pPr/>
              <a:t>19</a:t>
            </a:fld>
            <a:endParaRPr lang="ja-JP" altLang="en-US"/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idx="1"/>
          </p:nvPr>
        </p:nvSpPr>
        <p:spPr>
          <a:xfrm>
            <a:off x="198391" y="1385455"/>
            <a:ext cx="8747216" cy="4956858"/>
          </a:xfrm>
        </p:spPr>
        <p:txBody>
          <a:bodyPr/>
          <a:lstStyle/>
          <a:p>
            <a:r>
              <a:rPr kumimoji="1" lang="ja-JP" altLang="en-US" dirty="0" smtClean="0"/>
              <a:t>この場合の</a:t>
            </a:r>
            <a:endParaRPr kumimoji="1" lang="en-US" altLang="ja-JP" dirty="0" smtClean="0"/>
          </a:p>
          <a:p>
            <a:pPr marL="685800" lvl="1" indent="-342900">
              <a:buFont typeface="+mj-lt"/>
              <a:buAutoNum type="alphaLcPeriod"/>
            </a:pPr>
            <a:r>
              <a:rPr lang="ja-JP" altLang="en-US" dirty="0" smtClean="0"/>
              <a:t>ランダムトリガの</a:t>
            </a:r>
            <a:r>
              <a:rPr lang="en-US" altLang="ja-JP" dirty="0" smtClean="0"/>
              <a:t>1</a:t>
            </a:r>
            <a:r>
              <a:rPr lang="ja-JP" altLang="en-US" dirty="0" smtClean="0"/>
              <a:t>ピクセルあたりのヒット確率分布</a:t>
            </a:r>
            <a:endParaRPr lang="en-US" altLang="ja-JP" dirty="0"/>
          </a:p>
          <a:p>
            <a:pPr marL="685800" lvl="1" indent="-342900">
              <a:buFont typeface="+mj-lt"/>
              <a:buAutoNum type="alphaLcPeriod"/>
            </a:pPr>
            <a:r>
              <a:rPr lang="ja-JP" altLang="en-US" dirty="0" smtClean="0"/>
              <a:t>線源を置いた時の</a:t>
            </a:r>
            <a:r>
              <a:rPr lang="en-US" altLang="ja-JP" dirty="0" smtClean="0"/>
              <a:t>1</a:t>
            </a:r>
            <a:r>
              <a:rPr lang="ja-JP" altLang="en-US" dirty="0" smtClean="0"/>
              <a:t>ピクセルあたりの</a:t>
            </a:r>
            <a:r>
              <a:rPr kumimoji="1" lang="ja-JP" altLang="en-US" dirty="0" smtClean="0"/>
              <a:t>ヒット数分布</a:t>
            </a:r>
            <a:endParaRPr kumimoji="1" lang="en-US" altLang="ja-JP" dirty="0" smtClean="0"/>
          </a:p>
          <a:p>
            <a:pPr marL="685800" lvl="1" indent="-342900">
              <a:buFont typeface="+mj-lt"/>
              <a:buAutoNum type="alphaLcPeriod"/>
            </a:pPr>
            <a:endParaRPr lang="en-US" altLang="ja-JP" dirty="0"/>
          </a:p>
          <a:p>
            <a:pPr marL="685800" lvl="1" indent="-342900">
              <a:buFont typeface="+mj-lt"/>
              <a:buAutoNum type="alphaLcPeriod"/>
            </a:pPr>
            <a:endParaRPr kumimoji="1" lang="en-US" altLang="ja-JP" dirty="0" smtClean="0"/>
          </a:p>
          <a:p>
            <a:pPr marL="685800" lvl="1" indent="-342900">
              <a:buFont typeface="+mj-lt"/>
              <a:buAutoNum type="alphaLcPeriod"/>
            </a:pPr>
            <a:endParaRPr lang="en-US" altLang="ja-JP" dirty="0"/>
          </a:p>
          <a:p>
            <a:pPr marL="685800" lvl="1" indent="-342900">
              <a:buFont typeface="+mj-lt"/>
              <a:buAutoNum type="alphaLcPeriod"/>
            </a:pPr>
            <a:endParaRPr kumimoji="1" lang="en-US" altLang="ja-JP" dirty="0" smtClean="0"/>
          </a:p>
          <a:p>
            <a:pPr marL="685800" lvl="1" indent="-342900">
              <a:buFont typeface="+mj-lt"/>
              <a:buAutoNum type="alphaLcPeriod"/>
            </a:pPr>
            <a:endParaRPr lang="en-US" altLang="ja-JP" dirty="0"/>
          </a:p>
          <a:p>
            <a:pPr marL="685800" lvl="1" indent="-342900">
              <a:buFont typeface="+mj-lt"/>
              <a:buAutoNum type="alphaLcPeriod"/>
            </a:pPr>
            <a:endParaRPr kumimoji="1" lang="en-US" altLang="ja-JP" dirty="0" smtClean="0"/>
          </a:p>
          <a:p>
            <a:pPr marL="685800" lvl="1" indent="-342900">
              <a:buFont typeface="+mj-lt"/>
              <a:buAutoNum type="alphaLcPeriod"/>
            </a:pPr>
            <a:endParaRPr lang="en-US" altLang="ja-JP" dirty="0"/>
          </a:p>
          <a:p>
            <a:pPr marL="685800" lvl="1" indent="-342900">
              <a:buFont typeface="+mj-lt"/>
              <a:buAutoNum type="alphaLcPeriod"/>
            </a:pPr>
            <a:endParaRPr kumimoji="1" lang="en-US" altLang="ja-JP" dirty="0" smtClean="0"/>
          </a:p>
          <a:p>
            <a:pPr marL="685800" lvl="1" indent="-342900">
              <a:buFont typeface="+mj-lt"/>
              <a:buAutoNum type="alphaLcPeriod"/>
            </a:pPr>
            <a:endParaRPr lang="en-US" altLang="ja-JP" dirty="0"/>
          </a:p>
          <a:p>
            <a:pPr marL="685800" lvl="1" indent="-342900">
              <a:buFont typeface="+mj-lt"/>
              <a:buAutoNum type="alphaLcPeriod"/>
            </a:pPr>
            <a:endParaRPr kumimoji="1" lang="en-US" altLang="ja-JP" dirty="0" smtClean="0"/>
          </a:p>
          <a:p>
            <a:pPr marL="685800" lvl="1" indent="-342900">
              <a:buFont typeface="+mj-lt"/>
              <a:buAutoNum type="alphaLcPeriod"/>
            </a:pPr>
            <a:endParaRPr lang="en-US" altLang="ja-JP" dirty="0"/>
          </a:p>
          <a:p>
            <a:pPr marL="685800" lvl="1" indent="-342900">
              <a:buFont typeface="+mj-lt"/>
              <a:buAutoNum type="alphaLcPeriod"/>
            </a:pPr>
            <a:endParaRPr kumimoji="1" lang="en-US" altLang="ja-JP" dirty="0" smtClean="0"/>
          </a:p>
          <a:p>
            <a:pPr marL="685800" lvl="1" indent="-342900">
              <a:buFont typeface="+mj-lt"/>
              <a:buAutoNum type="alphaLcPeriod"/>
            </a:pPr>
            <a:r>
              <a:rPr lang="en-US" altLang="ja-JP" dirty="0" smtClean="0"/>
              <a:t>b</a:t>
            </a:r>
            <a:r>
              <a:rPr lang="ja-JP" altLang="en-US" dirty="0" smtClean="0"/>
              <a:t>から</a:t>
            </a:r>
            <a:r>
              <a:rPr lang="en-US" altLang="ja-JP" dirty="0" smtClean="0"/>
              <a:t>a</a:t>
            </a:r>
            <a:r>
              <a:rPr lang="ja-JP" altLang="en-US" dirty="0" smtClean="0"/>
              <a:t>の影響を引いた分布</a:t>
            </a:r>
            <a:endParaRPr kumimoji="1" lang="en-US" altLang="ja-JP" dirty="0" smtClean="0"/>
          </a:p>
          <a:p>
            <a:pPr lvl="1"/>
            <a:endParaRPr kumimoji="1" lang="ja-JP" altLang="en-US" dirty="0"/>
          </a:p>
        </p:txBody>
      </p:sp>
      <p:grpSp>
        <p:nvGrpSpPr>
          <p:cNvPr id="21" name="図形グループ 20"/>
          <p:cNvGrpSpPr/>
          <p:nvPr/>
        </p:nvGrpSpPr>
        <p:grpSpPr>
          <a:xfrm>
            <a:off x="330986" y="2379174"/>
            <a:ext cx="4241013" cy="3208964"/>
            <a:chOff x="332503" y="2651026"/>
            <a:chExt cx="4241013" cy="3208964"/>
          </a:xfrm>
        </p:grpSpPr>
        <p:pic>
          <p:nvPicPr>
            <p:cNvPr id="7" name="図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2503" y="2979990"/>
              <a:ext cx="4241013" cy="2880000"/>
            </a:xfrm>
            <a:prstGeom prst="rect">
              <a:avLst/>
            </a:prstGeom>
          </p:spPr>
        </p:pic>
        <p:sp>
          <p:nvSpPr>
            <p:cNvPr id="9" name="テキスト ボックス 8"/>
            <p:cNvSpPr txBox="1"/>
            <p:nvPr/>
          </p:nvSpPr>
          <p:spPr>
            <a:xfrm>
              <a:off x="764886" y="2651026"/>
              <a:ext cx="337624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1600" dirty="0" smtClean="0"/>
                <a:t>a. </a:t>
              </a:r>
              <a:r>
                <a:rPr kumimoji="1" lang="ja-JP" altLang="en-US" sz="1600" dirty="0" smtClean="0"/>
                <a:t>ランダムトリガの</a:t>
              </a:r>
              <a:endParaRPr kumimoji="1" lang="en-US" altLang="ja-JP" sz="1600" dirty="0" smtClean="0"/>
            </a:p>
            <a:p>
              <a:pPr algn="ctr"/>
              <a:r>
                <a:rPr kumimoji="1" lang="en-US" altLang="ja-JP" sz="1600" dirty="0" smtClean="0"/>
                <a:t>1</a:t>
              </a:r>
              <a:r>
                <a:rPr kumimoji="1" lang="ja-JP" altLang="en-US" sz="1600" dirty="0" smtClean="0"/>
                <a:t>ピクセルあたりのヒット確率分布</a:t>
              </a:r>
              <a:endParaRPr kumimoji="1" lang="ja-JP" altLang="en-US" sz="1600" dirty="0"/>
            </a:p>
          </p:txBody>
        </p:sp>
        <p:cxnSp>
          <p:nvCxnSpPr>
            <p:cNvPr id="12" name="直線コネクタ 11"/>
            <p:cNvCxnSpPr/>
            <p:nvPr/>
          </p:nvCxnSpPr>
          <p:spPr>
            <a:xfrm>
              <a:off x="2885440" y="4718597"/>
              <a:ext cx="0" cy="854443"/>
            </a:xfrm>
            <a:prstGeom prst="line">
              <a:avLst/>
            </a:prstGeom>
            <a:ln w="19050">
              <a:solidFill>
                <a:schemeClr val="accent3"/>
              </a:solidFill>
              <a:prstDash val="sysDash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14" name="テキスト ボックス 13"/>
            <p:cNvSpPr txBox="1"/>
            <p:nvPr/>
          </p:nvSpPr>
          <p:spPr>
            <a:xfrm>
              <a:off x="2036068" y="3775327"/>
              <a:ext cx="2105063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ja-JP" altLang="en-US" sz="1400" dirty="0" smtClean="0">
                  <a:solidFill>
                    <a:schemeClr val="accent3"/>
                  </a:solidFill>
                </a:rPr>
                <a:t>約</a:t>
              </a:r>
              <a:r>
                <a:rPr lang="en-US" altLang="ja-JP" sz="1400" dirty="0" smtClean="0">
                  <a:solidFill>
                    <a:schemeClr val="accent3"/>
                  </a:solidFill>
                </a:rPr>
                <a:t>30k </a:t>
              </a:r>
              <a:r>
                <a:rPr lang="ja-JP" altLang="en-US" sz="1400" dirty="0" smtClean="0">
                  <a:solidFill>
                    <a:schemeClr val="accent3"/>
                  </a:solidFill>
                </a:rPr>
                <a:t>トリガを</a:t>
              </a:r>
              <a:endParaRPr lang="en-US" altLang="ja-JP" sz="1400" dirty="0" smtClean="0">
                <a:solidFill>
                  <a:schemeClr val="accent3"/>
                </a:solidFill>
              </a:endParaRPr>
            </a:p>
            <a:p>
              <a:pPr algn="ctr"/>
              <a:r>
                <a:rPr lang="ja-JP" altLang="en-US" sz="1400" dirty="0" smtClean="0">
                  <a:solidFill>
                    <a:schemeClr val="accent3"/>
                  </a:solidFill>
                </a:rPr>
                <a:t>かけているので</a:t>
              </a:r>
              <a:endParaRPr lang="en-US" altLang="ja-JP" sz="1400" dirty="0" smtClean="0">
                <a:solidFill>
                  <a:schemeClr val="accent3"/>
                </a:solidFill>
              </a:endParaRPr>
            </a:p>
            <a:p>
              <a:pPr algn="ctr"/>
              <a:r>
                <a:rPr kumimoji="1" lang="en-US" altLang="ja-JP" sz="1400" dirty="0" smtClean="0">
                  <a:solidFill>
                    <a:schemeClr val="accent3"/>
                  </a:solidFill>
                </a:rPr>
                <a:t>10</a:t>
              </a:r>
              <a:r>
                <a:rPr kumimoji="1" lang="en-US" altLang="ja-JP" sz="1400" baseline="30000" dirty="0" smtClean="0">
                  <a:solidFill>
                    <a:schemeClr val="accent3"/>
                  </a:solidFill>
                </a:rPr>
                <a:t>-4</a:t>
              </a:r>
              <a:r>
                <a:rPr kumimoji="1" lang="ja-JP" altLang="en-US" sz="1400" dirty="0" smtClean="0">
                  <a:solidFill>
                    <a:schemeClr val="accent3"/>
                  </a:solidFill>
                </a:rPr>
                <a:t>以上の確率のものは</a:t>
              </a:r>
              <a:endParaRPr kumimoji="1" lang="en-US" altLang="ja-JP" sz="1400" dirty="0" smtClean="0">
                <a:solidFill>
                  <a:schemeClr val="accent3"/>
                </a:solidFill>
              </a:endParaRPr>
            </a:p>
            <a:p>
              <a:pPr algn="ctr"/>
              <a:r>
                <a:rPr kumimoji="1" lang="ja-JP" altLang="en-US" sz="1400" dirty="0" smtClean="0">
                  <a:solidFill>
                    <a:schemeClr val="accent3"/>
                  </a:solidFill>
                </a:rPr>
                <a:t>落ちている</a:t>
              </a:r>
              <a:endParaRPr kumimoji="1" lang="ja-JP" altLang="en-US" sz="1400" dirty="0">
                <a:solidFill>
                  <a:schemeClr val="accent3"/>
                </a:solidFill>
              </a:endParaRPr>
            </a:p>
          </p:txBody>
        </p:sp>
        <p:cxnSp>
          <p:nvCxnSpPr>
            <p:cNvPr id="17" name="直線矢印コネクタ 16"/>
            <p:cNvCxnSpPr/>
            <p:nvPr/>
          </p:nvCxnSpPr>
          <p:spPr>
            <a:xfrm flipV="1">
              <a:off x="2885440" y="4945335"/>
              <a:ext cx="663947" cy="255"/>
            </a:xfrm>
            <a:prstGeom prst="straightConnector1">
              <a:avLst/>
            </a:prstGeom>
            <a:ln w="19050">
              <a:solidFill>
                <a:schemeClr val="accent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テキスト ボックス 18"/>
            <p:cNvSpPr txBox="1"/>
            <p:nvPr/>
          </p:nvSpPr>
          <p:spPr>
            <a:xfrm>
              <a:off x="2952815" y="3537752"/>
              <a:ext cx="1016625" cy="23083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kumimoji="1" lang="ja-JP" altLang="en-US" sz="900" dirty="0" smtClean="0"/>
                <a:t>①の場合の</a:t>
              </a:r>
              <a:r>
                <a:rPr kumimoji="1" lang="en-US" altLang="ja-JP" sz="900" dirty="0" smtClean="0"/>
                <a:t>pixel</a:t>
              </a:r>
              <a:endParaRPr kumimoji="1" lang="ja-JP" altLang="en-US" sz="900" dirty="0"/>
            </a:p>
          </p:txBody>
        </p:sp>
      </p:grpSp>
      <p:grpSp>
        <p:nvGrpSpPr>
          <p:cNvPr id="22" name="図形グループ 21"/>
          <p:cNvGrpSpPr/>
          <p:nvPr/>
        </p:nvGrpSpPr>
        <p:grpSpPr>
          <a:xfrm>
            <a:off x="4571999" y="2379173"/>
            <a:ext cx="4241013" cy="3208965"/>
            <a:chOff x="4573516" y="2651025"/>
            <a:chExt cx="4241013" cy="3208965"/>
          </a:xfrm>
        </p:grpSpPr>
        <p:pic>
          <p:nvPicPr>
            <p:cNvPr id="8" name="図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73516" y="2979990"/>
              <a:ext cx="4241013" cy="2880000"/>
            </a:xfrm>
            <a:prstGeom prst="rect">
              <a:avLst/>
            </a:prstGeom>
          </p:spPr>
        </p:pic>
        <p:sp>
          <p:nvSpPr>
            <p:cNvPr id="20" name="テキスト ボックス 19"/>
            <p:cNvSpPr txBox="1"/>
            <p:nvPr/>
          </p:nvSpPr>
          <p:spPr>
            <a:xfrm>
              <a:off x="5108492" y="2651025"/>
              <a:ext cx="317106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1600" dirty="0" smtClean="0"/>
                <a:t>b. </a:t>
              </a:r>
              <a:r>
                <a:rPr kumimoji="1" lang="ja-JP" altLang="en-US" sz="1600" dirty="0" smtClean="0"/>
                <a:t>線源を置いた時の</a:t>
              </a:r>
              <a:endParaRPr lang="en-US" altLang="ja-JP" sz="1600" dirty="0"/>
            </a:p>
            <a:p>
              <a:pPr algn="ctr"/>
              <a:r>
                <a:rPr kumimoji="1" lang="en-US" altLang="ja-JP" sz="1600" dirty="0" smtClean="0"/>
                <a:t>1</a:t>
              </a:r>
              <a:r>
                <a:rPr kumimoji="1" lang="ja-JP" altLang="en-US" sz="1600" dirty="0" smtClean="0"/>
                <a:t>ピクセルあたりのヒット数分布</a:t>
              </a:r>
              <a:endParaRPr kumimoji="1" lang="ja-JP" altLang="en-US" sz="1600" dirty="0"/>
            </a:p>
          </p:txBody>
        </p:sp>
      </p:grpSp>
      <p:sp>
        <p:nvSpPr>
          <p:cNvPr id="23" name="円/楕円 22"/>
          <p:cNvSpPr/>
          <p:nvPr/>
        </p:nvSpPr>
        <p:spPr>
          <a:xfrm rot="19577518">
            <a:off x="1783090" y="3952072"/>
            <a:ext cx="716692" cy="1601510"/>
          </a:xfrm>
          <a:prstGeom prst="ellipse">
            <a:avLst/>
          </a:prstGeom>
          <a:noFill/>
          <a:ln w="190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フリーフォーム 23"/>
          <p:cNvSpPr/>
          <p:nvPr/>
        </p:nvSpPr>
        <p:spPr>
          <a:xfrm>
            <a:off x="2644346" y="5004484"/>
            <a:ext cx="3385751" cy="762658"/>
          </a:xfrm>
          <a:custGeom>
            <a:avLst/>
            <a:gdLst>
              <a:gd name="connsiteX0" fmla="*/ 0 w 3385751"/>
              <a:gd name="connsiteY0" fmla="*/ 345989 h 762658"/>
              <a:gd name="connsiteX1" fmla="*/ 1865870 w 3385751"/>
              <a:gd name="connsiteY1" fmla="*/ 753762 h 762658"/>
              <a:gd name="connsiteX2" fmla="*/ 3385751 w 3385751"/>
              <a:gd name="connsiteY2" fmla="*/ 0 h 762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385751" h="762658">
                <a:moveTo>
                  <a:pt x="0" y="345989"/>
                </a:moveTo>
                <a:cubicBezTo>
                  <a:pt x="650789" y="578708"/>
                  <a:pt x="1301578" y="811427"/>
                  <a:pt x="1865870" y="753762"/>
                </a:cubicBezTo>
                <a:cubicBezTo>
                  <a:pt x="2430162" y="696097"/>
                  <a:pt x="2907956" y="348048"/>
                  <a:pt x="3385751" y="0"/>
                </a:cubicBezTo>
              </a:path>
            </a:pathLst>
          </a:custGeom>
          <a:ln w="19050"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テキスト ボックス 24"/>
          <p:cNvSpPr txBox="1"/>
          <p:nvPr/>
        </p:nvSpPr>
        <p:spPr>
          <a:xfrm>
            <a:off x="4471563" y="5454964"/>
            <a:ext cx="36728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1600" dirty="0" smtClean="0">
                <a:solidFill>
                  <a:schemeClr val="accent2"/>
                </a:solidFill>
              </a:rPr>
              <a:t>落としきれなかった</a:t>
            </a:r>
            <a:endParaRPr lang="en-US" altLang="ja-JP" sz="1600" dirty="0" smtClean="0">
              <a:solidFill>
                <a:schemeClr val="accent2"/>
              </a:solidFill>
            </a:endParaRPr>
          </a:p>
          <a:p>
            <a:pPr algn="ctr"/>
            <a:r>
              <a:rPr lang="ja-JP" altLang="en-US" sz="1600" dirty="0" smtClean="0">
                <a:solidFill>
                  <a:schemeClr val="accent2"/>
                </a:solidFill>
              </a:rPr>
              <a:t>ヒット確率をもつピクセルが含まれる</a:t>
            </a:r>
            <a:endParaRPr lang="en-US" altLang="ja-JP" sz="1600" dirty="0" smtClean="0">
              <a:solidFill>
                <a:schemeClr val="accent2"/>
              </a:solidFill>
            </a:endParaRPr>
          </a:p>
        </p:txBody>
      </p:sp>
      <p:grpSp>
        <p:nvGrpSpPr>
          <p:cNvPr id="26" name="図形グループ 25"/>
          <p:cNvGrpSpPr>
            <a:grpSpLocks noChangeAspect="1"/>
          </p:cNvGrpSpPr>
          <p:nvPr/>
        </p:nvGrpSpPr>
        <p:grpSpPr>
          <a:xfrm>
            <a:off x="6200192" y="959498"/>
            <a:ext cx="3888341" cy="2880000"/>
            <a:chOff x="3907080" y="2733335"/>
            <a:chExt cx="5119026" cy="3791540"/>
          </a:xfrm>
        </p:grpSpPr>
        <p:pic>
          <p:nvPicPr>
            <p:cNvPr id="27" name="図 2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07080" y="3048631"/>
              <a:ext cx="5119026" cy="3476244"/>
            </a:xfrm>
            <a:prstGeom prst="rect">
              <a:avLst/>
            </a:prstGeom>
          </p:spPr>
        </p:pic>
        <p:sp>
          <p:nvSpPr>
            <p:cNvPr id="28" name="テキスト ボックス 27"/>
            <p:cNvSpPr txBox="1"/>
            <p:nvPr/>
          </p:nvSpPr>
          <p:spPr>
            <a:xfrm>
              <a:off x="4615454" y="2733335"/>
              <a:ext cx="3702277" cy="6412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ja-JP" altLang="en-US" sz="1600" dirty="0" smtClean="0"/>
                <a:t>ランダムトリガによる</a:t>
              </a:r>
              <a:endParaRPr kumimoji="1" lang="en-US" altLang="ja-JP" sz="1600" dirty="0" smtClean="0"/>
            </a:p>
            <a:p>
              <a:pPr algn="ctr"/>
              <a:r>
                <a:rPr kumimoji="1" lang="en-US" altLang="ja-JP" sz="1600" dirty="0" smtClean="0"/>
                <a:t>1</a:t>
              </a:r>
              <a:r>
                <a:rPr kumimoji="1" lang="ja-JP" altLang="en-US" sz="1600" dirty="0" smtClean="0"/>
                <a:t>ピクセルあたりのヒット確率分布</a:t>
              </a:r>
              <a:endParaRPr kumimoji="1" lang="ja-JP" alt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1638346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Status</a:t>
            </a:r>
            <a:endParaRPr kumimoji="1"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EA7879-CE41-474A-ADE7-8555F0586413}" type="datetime1">
              <a:rPr lang="ja-JP" altLang="en-US" smtClean="0"/>
              <a:pPr/>
              <a:t>2020/1/17</a:t>
            </a:fld>
            <a:endParaRPr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smtClean="0"/>
              <a:t>KONOKEN MEETING</a:t>
            </a:r>
            <a:endParaRPr lang="ja-JP" alt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95852-41F7-C748-B28B-E5631E7D5CB9}" type="slidenum">
              <a:rPr lang="ja-JP" altLang="en-US" smtClean="0"/>
              <a:pPr/>
              <a:t>2</a:t>
            </a:fld>
            <a:endParaRPr lang="ja-JP" altLang="en-US"/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smtClean="0"/>
              <a:t>Cooling Box</a:t>
            </a:r>
            <a:r>
              <a:rPr kumimoji="1" lang="ja-JP" altLang="en-US" dirty="0" smtClean="0"/>
              <a:t>に合う</a:t>
            </a:r>
            <a:r>
              <a:rPr kumimoji="1" lang="ja-JP" altLang="en-US" dirty="0" smtClean="0"/>
              <a:t>トリガシンチセットアップ</a:t>
            </a:r>
            <a:endParaRPr kumimoji="1" lang="en-US" altLang="ja-JP" dirty="0" smtClean="0"/>
          </a:p>
          <a:p>
            <a:pPr lvl="1"/>
            <a:r>
              <a:rPr kumimoji="1" lang="ja-JP" altLang="en-US" dirty="0" smtClean="0"/>
              <a:t>ソースホルダ設計</a:t>
            </a:r>
            <a:endParaRPr kumimoji="1" lang="en-US" altLang="ja-JP" dirty="0" smtClean="0"/>
          </a:p>
          <a:p>
            <a:pPr lvl="1"/>
            <a:r>
              <a:rPr kumimoji="1" lang="ja-JP" altLang="en-US" dirty="0" smtClean="0"/>
              <a:t>トリガシンチの信号を読み出す基板</a:t>
            </a:r>
            <a:endParaRPr kumimoji="1" lang="en-US" altLang="ja-JP" dirty="0" smtClean="0"/>
          </a:p>
          <a:p>
            <a:pPr lvl="1"/>
            <a:r>
              <a:rPr lang="ja-JP" altLang="en-US" dirty="0" smtClean="0"/>
              <a:t>トリガシンチを用いてソーススキャンし、結果を解析</a:t>
            </a:r>
            <a:endParaRPr lang="en-US" altLang="ja-JP" dirty="0" smtClean="0"/>
          </a:p>
          <a:p>
            <a:pPr lvl="1"/>
            <a:r>
              <a:rPr kumimoji="1" lang="ja-JP" altLang="en-US" dirty="0" smtClean="0"/>
              <a:t>同様にしてセルフトリガを用いたソーススキャン結果も解析したい</a:t>
            </a:r>
            <a:endParaRPr kumimoji="1" lang="en-US" altLang="ja-JP" dirty="0" smtClean="0"/>
          </a:p>
          <a:p>
            <a:pPr lvl="1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300791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1</a:t>
            </a:r>
            <a:r>
              <a:rPr lang="ja-JP" altLang="en-US" dirty="0" smtClean="0"/>
              <a:t>ピクセルあたりのヒット数</a:t>
            </a:r>
            <a:endParaRPr kumimoji="1"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EA7879-CE41-474A-ADE7-8555F0586413}" type="datetime1">
              <a:rPr lang="ja-JP" altLang="en-US" smtClean="0"/>
              <a:pPr/>
              <a:t>2020/1/17</a:t>
            </a:fld>
            <a:endParaRPr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smtClean="0"/>
              <a:t>KONOKEN MEETING</a:t>
            </a:r>
            <a:endParaRPr lang="ja-JP" alt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95852-41F7-C748-B28B-E5631E7D5CB9}" type="slidenum">
              <a:rPr lang="ja-JP" altLang="en-US" smtClean="0"/>
              <a:pPr/>
              <a:t>20</a:t>
            </a:fld>
            <a:endParaRPr lang="ja-JP" altLang="en-US"/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idx="1"/>
          </p:nvPr>
        </p:nvSpPr>
        <p:spPr>
          <a:xfrm>
            <a:off x="198391" y="1385454"/>
            <a:ext cx="8747216" cy="5321984"/>
          </a:xfrm>
        </p:spPr>
        <p:txBody>
          <a:bodyPr/>
          <a:lstStyle/>
          <a:p>
            <a:r>
              <a:rPr kumimoji="1" lang="en-US" altLang="ja-JP" dirty="0" smtClean="0"/>
              <a:t>1</a:t>
            </a:r>
            <a:r>
              <a:rPr kumimoji="1" lang="ja-JP" altLang="en-US" dirty="0" smtClean="0"/>
              <a:t>ピクセルあたりのヒット数を確認</a:t>
            </a:r>
            <a:endParaRPr kumimoji="1" lang="en-US" altLang="ja-JP" dirty="0" smtClean="0"/>
          </a:p>
          <a:p>
            <a:pPr lvl="1"/>
            <a:r>
              <a:rPr kumimoji="1" lang="ja-JP" altLang="en-US" dirty="0" smtClean="0"/>
              <a:t>品質保証に必要な</a:t>
            </a:r>
            <a:r>
              <a:rPr kumimoji="1" lang="en-US" altLang="ja-JP" dirty="0" smtClean="0"/>
              <a:t>1</a:t>
            </a:r>
            <a:r>
              <a:rPr lang="ja-JP" altLang="en-US" dirty="0" smtClean="0"/>
              <a:t>ピクセルあたりのヒット数：</a:t>
            </a:r>
            <a:r>
              <a:rPr lang="en-US" altLang="ja-JP" dirty="0" smtClean="0"/>
              <a:t>20</a:t>
            </a:r>
          </a:p>
          <a:p>
            <a:pPr lvl="1"/>
            <a:r>
              <a:rPr lang="ja-JP" altLang="en-US" dirty="0" smtClean="0"/>
              <a:t>全てのピクセルに対し</a:t>
            </a:r>
            <a:r>
              <a:rPr lang="en-US" altLang="ja-JP" dirty="0" smtClean="0"/>
              <a:t>20</a:t>
            </a:r>
            <a:r>
              <a:rPr lang="ja-JP" altLang="en-US" dirty="0" smtClean="0"/>
              <a:t>ヒット得るためにどれくらいの時間を要するかを　　見積もりたい</a:t>
            </a:r>
            <a:endParaRPr lang="en-US" altLang="ja-JP" dirty="0" smtClean="0"/>
          </a:p>
          <a:p>
            <a:pPr lvl="1"/>
            <a:endParaRPr lang="en-US" altLang="ja-JP" dirty="0"/>
          </a:p>
          <a:p>
            <a:pPr lvl="1"/>
            <a:endParaRPr lang="en-US" altLang="ja-JP" dirty="0" smtClean="0"/>
          </a:p>
          <a:p>
            <a:pPr lvl="1"/>
            <a:endParaRPr lang="en-US" altLang="ja-JP" dirty="0"/>
          </a:p>
          <a:p>
            <a:pPr lvl="1"/>
            <a:endParaRPr lang="en-US" altLang="ja-JP" dirty="0" smtClean="0"/>
          </a:p>
          <a:p>
            <a:pPr lvl="1"/>
            <a:endParaRPr lang="en-US" altLang="ja-JP" dirty="0"/>
          </a:p>
          <a:p>
            <a:pPr lvl="1"/>
            <a:endParaRPr lang="en-US" altLang="ja-JP" dirty="0" smtClean="0"/>
          </a:p>
          <a:p>
            <a:pPr lvl="1"/>
            <a:endParaRPr lang="en-US" altLang="ja-JP" dirty="0"/>
          </a:p>
          <a:p>
            <a:pPr lvl="1"/>
            <a:endParaRPr lang="en-US" altLang="ja-JP" dirty="0" smtClean="0"/>
          </a:p>
          <a:p>
            <a:pPr lvl="1"/>
            <a:endParaRPr lang="en-US" altLang="ja-JP" dirty="0"/>
          </a:p>
          <a:p>
            <a:pPr lvl="1"/>
            <a:endParaRPr lang="en-US" altLang="ja-JP" dirty="0" smtClean="0"/>
          </a:p>
          <a:p>
            <a:pPr lvl="1"/>
            <a:endParaRPr lang="en-US" altLang="ja-JP" dirty="0"/>
          </a:p>
          <a:p>
            <a:pPr lvl="1"/>
            <a:endParaRPr lang="en-US" altLang="ja-JP" dirty="0" smtClean="0"/>
          </a:p>
        </p:txBody>
      </p:sp>
      <p:graphicFrame>
        <p:nvGraphicFramePr>
          <p:cNvPr id="11" name="表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633751"/>
              </p:ext>
            </p:extLst>
          </p:nvPr>
        </p:nvGraphicFramePr>
        <p:xfrm>
          <a:off x="636038" y="2959797"/>
          <a:ext cx="3483345" cy="2553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0097"/>
                <a:gridCol w="754188"/>
                <a:gridCol w="1179530"/>
                <a:gridCol w="1179530"/>
              </a:tblGrid>
              <a:tr h="406148">
                <a:tc rowSpan="2" gridSpan="2"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chemeClr val="tx1"/>
                          </a:solidFill>
                        </a:rPr>
                        <a:t>pixel</a:t>
                      </a:r>
                      <a:r>
                        <a:rPr kumimoji="1" lang="ja-JP" altLang="en-US" dirty="0" smtClean="0">
                          <a:solidFill>
                            <a:schemeClr val="tx1"/>
                          </a:solidFill>
                        </a:rPr>
                        <a:t>数</a:t>
                      </a:r>
                      <a:endParaRPr kumimoji="1" lang="ja-JP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 rowSpan="2" hMerge="1"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1" lang="ja-JP" altLang="en-US" b="1" dirty="0" smtClean="0"/>
                        <a:t>線源なしの時に</a:t>
                      </a:r>
                      <a:endParaRPr kumimoji="1" lang="ja-JP" altLang="en-US" b="1" dirty="0"/>
                    </a:p>
                  </a:txBody>
                  <a:tcPr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</a:tr>
              <a:tr h="520481">
                <a:tc gridSpan="2" vMerge="1"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noFill/>
                  </a:tcPr>
                </a:tc>
                <a:tc hMerge="1" vMerge="1"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b="1" dirty="0" smtClean="0"/>
                        <a:t>ヒット</a:t>
                      </a:r>
                      <a:endParaRPr kumimoji="1" lang="en-US" altLang="ja-JP" b="1" dirty="0" smtClean="0"/>
                    </a:p>
                    <a:p>
                      <a:pPr algn="ctr"/>
                      <a:r>
                        <a:rPr kumimoji="1" lang="ja-JP" altLang="en-US" b="1" dirty="0" smtClean="0"/>
                        <a:t>無し</a:t>
                      </a:r>
                      <a:endParaRPr kumimoji="1" lang="ja-JP" altLang="en-US" b="1" dirty="0"/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b="1" dirty="0" smtClean="0"/>
                        <a:t>ヒット</a:t>
                      </a:r>
                      <a:endParaRPr kumimoji="1" lang="en-US" altLang="ja-JP" b="1" dirty="0" smtClean="0"/>
                    </a:p>
                    <a:p>
                      <a:pPr algn="ctr"/>
                      <a:r>
                        <a:rPr kumimoji="1" lang="ja-JP" altLang="en-US" b="1" dirty="0" smtClean="0"/>
                        <a:t>有り</a:t>
                      </a:r>
                      <a:endParaRPr kumimoji="1" lang="ja-JP" altLang="en-US" b="1" dirty="0"/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813465">
                <a:tc rowSpan="2">
                  <a:txBody>
                    <a:bodyPr/>
                    <a:lstStyle/>
                    <a:p>
                      <a:pPr algn="ctr"/>
                      <a:r>
                        <a:rPr kumimoji="1" lang="ja-JP" altLang="en-US" b="1" dirty="0" smtClean="0">
                          <a:solidFill>
                            <a:schemeClr val="bg1"/>
                          </a:solidFill>
                        </a:rPr>
                        <a:t>線源ありの時に</a:t>
                      </a:r>
                      <a:endParaRPr kumimoji="1" lang="ja-JP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 vert="vert27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b="1" dirty="0" smtClean="0"/>
                        <a:t>ヒット</a:t>
                      </a:r>
                      <a:endParaRPr kumimoji="1" lang="en-US" altLang="ja-JP" b="1" dirty="0" smtClean="0"/>
                    </a:p>
                    <a:p>
                      <a:pPr algn="ctr"/>
                      <a:r>
                        <a:rPr kumimoji="1" lang="ja-JP" altLang="en-US" b="1" dirty="0" smtClean="0"/>
                        <a:t>無し</a:t>
                      </a:r>
                      <a:endParaRPr kumimoji="1" lang="ja-JP" altLang="en-US" b="1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14489</a:t>
                      </a:r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0</a:t>
                      </a:r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813465">
                <a:tc vMerge="1"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b="1" dirty="0" smtClean="0"/>
                        <a:t>ヒット</a:t>
                      </a:r>
                      <a:endParaRPr kumimoji="1" lang="en-US" altLang="ja-JP" b="1" dirty="0" smtClean="0"/>
                    </a:p>
                    <a:p>
                      <a:pPr algn="ctr"/>
                      <a:r>
                        <a:rPr kumimoji="1" lang="ja-JP" altLang="en-US" b="1" dirty="0" smtClean="0"/>
                        <a:t>有り</a:t>
                      </a:r>
                      <a:endParaRPr kumimoji="1" lang="ja-JP" altLang="en-US" b="1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9369</a:t>
                      </a:r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24</a:t>
                      </a:r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pSp>
        <p:nvGrpSpPr>
          <p:cNvPr id="18" name="図形グループ 17"/>
          <p:cNvGrpSpPr>
            <a:grpSpLocks noChangeAspect="1"/>
          </p:cNvGrpSpPr>
          <p:nvPr/>
        </p:nvGrpSpPr>
        <p:grpSpPr>
          <a:xfrm>
            <a:off x="4207260" y="2819149"/>
            <a:ext cx="4473982" cy="3060850"/>
            <a:chOff x="3909405" y="2814148"/>
            <a:chExt cx="5036202" cy="3445490"/>
          </a:xfrm>
        </p:grpSpPr>
        <p:grpSp>
          <p:nvGrpSpPr>
            <p:cNvPr id="9" name="図形グループ 8"/>
            <p:cNvGrpSpPr/>
            <p:nvPr/>
          </p:nvGrpSpPr>
          <p:grpSpPr>
            <a:xfrm>
              <a:off x="3909405" y="2814148"/>
              <a:ext cx="5036202" cy="3445490"/>
              <a:chOff x="875901" y="2390793"/>
              <a:chExt cx="5036202" cy="3445490"/>
            </a:xfrm>
          </p:grpSpPr>
          <p:pic>
            <p:nvPicPr>
              <p:cNvPr id="7" name="図 6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5901" y="2416283"/>
                <a:ext cx="5036202" cy="3420000"/>
              </a:xfrm>
              <a:prstGeom prst="rect">
                <a:avLst/>
              </a:prstGeom>
            </p:spPr>
          </p:pic>
          <p:sp>
            <p:nvSpPr>
              <p:cNvPr id="8" name="テキスト ボックス 7"/>
              <p:cNvSpPr txBox="1"/>
              <p:nvPr/>
            </p:nvSpPr>
            <p:spPr>
              <a:xfrm>
                <a:off x="1771847" y="2390793"/>
                <a:ext cx="3244310" cy="3810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ja-JP" sz="1600" dirty="0" smtClean="0"/>
                  <a:t>1</a:t>
                </a:r>
                <a:r>
                  <a:rPr kumimoji="1" lang="ja-JP" altLang="en-US" sz="1600" dirty="0" smtClean="0"/>
                  <a:t>ピクセルあたりのヒット数</a:t>
                </a:r>
                <a:endParaRPr kumimoji="1" lang="ja-JP" altLang="en-US" sz="1600" dirty="0"/>
              </a:p>
            </p:txBody>
          </p:sp>
        </p:grpSp>
        <p:sp>
          <p:nvSpPr>
            <p:cNvPr id="13" name="正方形/長方形 12"/>
            <p:cNvSpPr/>
            <p:nvPr/>
          </p:nvSpPr>
          <p:spPr>
            <a:xfrm>
              <a:off x="5861031" y="3195246"/>
              <a:ext cx="743439" cy="2689288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" name="テキスト ボックス 13"/>
            <p:cNvSpPr txBox="1"/>
            <p:nvPr/>
          </p:nvSpPr>
          <p:spPr>
            <a:xfrm>
              <a:off x="6680943" y="4114130"/>
              <a:ext cx="141577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ja-JP" altLang="en-US" sz="1600" dirty="0" smtClean="0">
                  <a:solidFill>
                    <a:schemeClr val="accent1"/>
                  </a:solidFill>
                </a:rPr>
                <a:t>線源からの</a:t>
              </a:r>
              <a:endParaRPr kumimoji="1" lang="en-US" altLang="ja-JP" sz="1600" dirty="0" smtClean="0">
                <a:solidFill>
                  <a:schemeClr val="accent1"/>
                </a:solidFill>
              </a:endParaRPr>
            </a:p>
            <a:p>
              <a:pPr algn="ctr"/>
              <a:r>
                <a:rPr kumimoji="1" lang="ja-JP" altLang="en-US" sz="1600" dirty="0" smtClean="0">
                  <a:solidFill>
                    <a:schemeClr val="accent1"/>
                  </a:solidFill>
                </a:rPr>
                <a:t>有意な信号？</a:t>
              </a:r>
              <a:endParaRPr kumimoji="1" lang="ja-JP" altLang="en-US" sz="1600" dirty="0">
                <a:solidFill>
                  <a:schemeClr val="accent1"/>
                </a:solidFill>
              </a:endParaRPr>
            </a:p>
          </p:txBody>
        </p:sp>
        <p:cxnSp>
          <p:nvCxnSpPr>
            <p:cNvPr id="16" name="直線矢印コネクタ 15"/>
            <p:cNvCxnSpPr/>
            <p:nvPr/>
          </p:nvCxnSpPr>
          <p:spPr>
            <a:xfrm flipH="1">
              <a:off x="6680943" y="4698905"/>
              <a:ext cx="689540" cy="553178"/>
            </a:xfrm>
            <a:prstGeom prst="straightConnector1">
              <a:avLst/>
            </a:prstGeom>
            <a:ln w="1905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17527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1</a:t>
            </a:r>
            <a:r>
              <a:rPr kumimoji="1" lang="ja-JP" altLang="en-US" dirty="0" smtClean="0"/>
              <a:t>ピクセルあたりのヒット数</a:t>
            </a:r>
            <a:endParaRPr kumimoji="1"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EA7879-CE41-474A-ADE7-8555F0586413}" type="datetime1">
              <a:rPr lang="ja-JP" altLang="en-US" smtClean="0"/>
              <a:pPr/>
              <a:t>2020/1/17</a:t>
            </a:fld>
            <a:endParaRPr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smtClean="0"/>
              <a:t>KONOKEN MEETING</a:t>
            </a:r>
            <a:endParaRPr lang="ja-JP" alt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95852-41F7-C748-B28B-E5631E7D5CB9}" type="slidenum">
              <a:rPr lang="ja-JP" altLang="en-US" smtClean="0"/>
              <a:pPr/>
              <a:t>21</a:t>
            </a:fld>
            <a:endParaRPr lang="ja-JP" altLang="en-US"/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 smtClean="0"/>
              <a:t>外部トリガでデータ取得を行う場合、取り除きたいヒットは</a:t>
            </a:r>
            <a:endParaRPr kumimoji="1" lang="en-US" altLang="ja-JP" dirty="0" smtClean="0"/>
          </a:p>
          <a:p>
            <a:pPr lvl="1"/>
            <a:r>
              <a:rPr kumimoji="1" lang="ja-JP" altLang="en-US" dirty="0" smtClean="0">
                <a:solidFill>
                  <a:schemeClr val="accent6"/>
                </a:solidFill>
              </a:rPr>
              <a:t>トリガシンチのトリガ</a:t>
            </a:r>
            <a:r>
              <a:rPr kumimoji="1" lang="en-US" altLang="ja-JP" dirty="0" smtClean="0">
                <a:solidFill>
                  <a:schemeClr val="accent6"/>
                </a:solidFill>
              </a:rPr>
              <a:t>(</a:t>
            </a:r>
            <a:r>
              <a:rPr kumimoji="1" lang="ja-JP" altLang="en-US" dirty="0" smtClean="0">
                <a:solidFill>
                  <a:schemeClr val="accent6"/>
                </a:solidFill>
              </a:rPr>
              <a:t>ランダムトリガ</a:t>
            </a:r>
            <a:r>
              <a:rPr kumimoji="1" lang="en-US" altLang="ja-JP" dirty="0" smtClean="0">
                <a:solidFill>
                  <a:schemeClr val="accent6"/>
                </a:solidFill>
              </a:rPr>
              <a:t>)</a:t>
            </a:r>
            <a:r>
              <a:rPr kumimoji="1" lang="ja-JP" altLang="en-US" dirty="0" smtClean="0">
                <a:solidFill>
                  <a:schemeClr val="accent6"/>
                </a:solidFill>
              </a:rPr>
              <a:t>による</a:t>
            </a:r>
            <a:r>
              <a:rPr kumimoji="1" lang="ja-JP" altLang="en-US" dirty="0" smtClean="0"/>
              <a:t>、センサのノイズデータ</a:t>
            </a:r>
            <a:endParaRPr kumimoji="1" lang="en-US" altLang="ja-JP" dirty="0" smtClean="0"/>
          </a:p>
          <a:p>
            <a:pPr lvl="1"/>
            <a:r>
              <a:rPr lang="en-US" altLang="ja-JP" dirty="0" smtClean="0"/>
              <a:t>20kHz</a:t>
            </a:r>
            <a:r>
              <a:rPr lang="ja-JP" altLang="en-US" dirty="0" smtClean="0"/>
              <a:t>で</a:t>
            </a:r>
            <a:r>
              <a:rPr lang="en-US" altLang="ja-JP" dirty="0" smtClean="0"/>
              <a:t>5</a:t>
            </a:r>
            <a:r>
              <a:rPr lang="ja-JP" altLang="en-US" dirty="0" smtClean="0"/>
              <a:t>分間ランダムトリガでデータ取得を行なった結果</a:t>
            </a:r>
            <a:endParaRPr kumimoji="1" lang="en-US" altLang="ja-JP" dirty="0" smtClean="0"/>
          </a:p>
        </p:txBody>
      </p:sp>
      <p:grpSp>
        <p:nvGrpSpPr>
          <p:cNvPr id="21" name="図形グループ 20"/>
          <p:cNvGrpSpPr>
            <a:grpSpLocks noChangeAspect="1"/>
          </p:cNvGrpSpPr>
          <p:nvPr/>
        </p:nvGrpSpPr>
        <p:grpSpPr>
          <a:xfrm>
            <a:off x="1763297" y="2443536"/>
            <a:ext cx="5617404" cy="3898777"/>
            <a:chOff x="3826581" y="2624086"/>
            <a:chExt cx="5119026" cy="3552877"/>
          </a:xfrm>
        </p:grpSpPr>
        <p:grpSp>
          <p:nvGrpSpPr>
            <p:cNvPr id="9" name="図形グループ 8"/>
            <p:cNvGrpSpPr/>
            <p:nvPr/>
          </p:nvGrpSpPr>
          <p:grpSpPr>
            <a:xfrm>
              <a:off x="3826581" y="2624086"/>
              <a:ext cx="5119026" cy="3552877"/>
              <a:chOff x="3907080" y="2971998"/>
              <a:chExt cx="5119026" cy="3552877"/>
            </a:xfrm>
          </p:grpSpPr>
          <p:pic>
            <p:nvPicPr>
              <p:cNvPr id="7" name="図 6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907080" y="3048631"/>
                <a:ext cx="5119026" cy="3476244"/>
              </a:xfrm>
              <a:prstGeom prst="rect">
                <a:avLst/>
              </a:prstGeom>
            </p:spPr>
          </p:pic>
          <p:sp>
            <p:nvSpPr>
              <p:cNvPr id="8" name="テキスト ボックス 7"/>
              <p:cNvSpPr txBox="1"/>
              <p:nvPr/>
            </p:nvSpPr>
            <p:spPr>
              <a:xfrm>
                <a:off x="3993339" y="2971998"/>
                <a:ext cx="4946507" cy="3085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ja-JP" altLang="en-US" sz="1600" dirty="0" smtClean="0"/>
                  <a:t>ランダムトリガによる</a:t>
                </a:r>
                <a:r>
                  <a:rPr kumimoji="1" lang="en-US" altLang="ja-JP" sz="1600" dirty="0" smtClean="0"/>
                  <a:t>1</a:t>
                </a:r>
                <a:r>
                  <a:rPr kumimoji="1" lang="ja-JP" altLang="en-US" sz="1600" dirty="0" smtClean="0"/>
                  <a:t>ピクセルあたりのヒット確率分布</a:t>
                </a:r>
                <a:endParaRPr kumimoji="1" lang="ja-JP" altLang="en-US" sz="1600" dirty="0"/>
              </a:p>
            </p:txBody>
          </p:sp>
        </p:grpSp>
        <p:cxnSp>
          <p:nvCxnSpPr>
            <p:cNvPr id="11" name="直線コネクタ 10"/>
            <p:cNvCxnSpPr/>
            <p:nvPr/>
          </p:nvCxnSpPr>
          <p:spPr>
            <a:xfrm flipH="1">
              <a:off x="5474208" y="3029184"/>
              <a:ext cx="0" cy="2798592"/>
            </a:xfrm>
            <a:prstGeom prst="line">
              <a:avLst/>
            </a:prstGeom>
            <a:ln w="19050">
              <a:solidFill>
                <a:schemeClr val="accent6"/>
              </a:solidFill>
              <a:prstDash val="sysDash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" name="直線矢印コネクタ 14"/>
            <p:cNvCxnSpPr/>
            <p:nvPr/>
          </p:nvCxnSpPr>
          <p:spPr>
            <a:xfrm flipV="1">
              <a:off x="4352544" y="3511296"/>
              <a:ext cx="1109472" cy="0"/>
            </a:xfrm>
            <a:prstGeom prst="straightConnector1">
              <a:avLst/>
            </a:prstGeom>
            <a:ln w="19050">
              <a:headEnd type="arrow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7" name="テキスト ボックス 16"/>
            <p:cNvSpPr txBox="1"/>
            <p:nvPr/>
          </p:nvSpPr>
          <p:spPr>
            <a:xfrm>
              <a:off x="4424615" y="3596543"/>
              <a:ext cx="96532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b="1" dirty="0" smtClean="0"/>
                <a:t>~26800</a:t>
              </a:r>
            </a:p>
            <a:p>
              <a:pPr algn="ctr"/>
              <a:r>
                <a:rPr kumimoji="1" lang="en-US" altLang="ja-JP" b="1" dirty="0" smtClean="0"/>
                <a:t>pixels</a:t>
              </a:r>
              <a:endParaRPr kumimoji="1" lang="ja-JP" altLang="en-US" b="1" dirty="0"/>
            </a:p>
          </p:txBody>
        </p:sp>
        <p:cxnSp>
          <p:nvCxnSpPr>
            <p:cNvPr id="18" name="直線矢印コネクタ 17"/>
            <p:cNvCxnSpPr/>
            <p:nvPr/>
          </p:nvCxnSpPr>
          <p:spPr>
            <a:xfrm>
              <a:off x="5486402" y="3511296"/>
              <a:ext cx="2938270" cy="0"/>
            </a:xfrm>
            <a:prstGeom prst="straightConnector1">
              <a:avLst/>
            </a:prstGeom>
            <a:ln w="19050">
              <a:headEnd type="arrow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テキスト ボックス 18"/>
            <p:cNvSpPr txBox="1"/>
            <p:nvPr/>
          </p:nvSpPr>
          <p:spPr>
            <a:xfrm>
              <a:off x="6450214" y="3596542"/>
              <a:ext cx="83708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b="1" dirty="0" smtClean="0"/>
                <a:t>~1000</a:t>
              </a:r>
            </a:p>
            <a:p>
              <a:pPr algn="ctr"/>
              <a:r>
                <a:rPr lang="en-US" altLang="ja-JP" b="1" dirty="0" smtClean="0"/>
                <a:t>pixels</a:t>
              </a:r>
              <a:endParaRPr kumimoji="1" lang="ja-JP" alt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6197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①線源なしの時ヒットがないピクセル</a:t>
            </a:r>
            <a:endParaRPr kumimoji="1"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EA7879-CE41-474A-ADE7-8555F0586413}" type="datetime1">
              <a:rPr lang="ja-JP" altLang="en-US" smtClean="0"/>
              <a:pPr/>
              <a:t>2020/1/17</a:t>
            </a:fld>
            <a:endParaRPr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smtClean="0"/>
              <a:t>KONOKEN MEETING</a:t>
            </a:r>
            <a:endParaRPr lang="ja-JP" alt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95852-41F7-C748-B28B-E5631E7D5CB9}" type="slidenum">
              <a:rPr lang="ja-JP" altLang="en-US" smtClean="0"/>
              <a:pPr/>
              <a:t>22</a:t>
            </a:fld>
            <a:endParaRPr lang="ja-JP" altLang="en-US"/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smtClean="0"/>
              <a:t>c.</a:t>
            </a:r>
            <a:r>
              <a:rPr kumimoji="1" lang="ja-JP" altLang="en-US" dirty="0" smtClean="0"/>
              <a:t>の分布をポワソン分布でフィットし、平均の</a:t>
            </a:r>
            <a:r>
              <a:rPr kumimoji="1" lang="en-US" altLang="ja-JP" dirty="0" smtClean="0"/>
              <a:t>1</a:t>
            </a:r>
            <a:r>
              <a:rPr kumimoji="1" lang="ja-JP" altLang="en-US" dirty="0" smtClean="0"/>
              <a:t>ピクセルあたりの　　ヒット数を確認した</a:t>
            </a:r>
            <a:endParaRPr kumimoji="1" lang="ja-JP" altLang="en-US" dirty="0"/>
          </a:p>
        </p:txBody>
      </p:sp>
      <p:grpSp>
        <p:nvGrpSpPr>
          <p:cNvPr id="10" name="図形グループ 9"/>
          <p:cNvGrpSpPr/>
          <p:nvPr/>
        </p:nvGrpSpPr>
        <p:grpSpPr>
          <a:xfrm>
            <a:off x="1656302" y="2021181"/>
            <a:ext cx="5831393" cy="4283165"/>
            <a:chOff x="1767513" y="1895876"/>
            <a:chExt cx="5831393" cy="4283165"/>
          </a:xfrm>
        </p:grpSpPr>
        <p:pic>
          <p:nvPicPr>
            <p:cNvPr id="7" name="図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67513" y="2219041"/>
              <a:ext cx="5831393" cy="3960000"/>
            </a:xfrm>
            <a:prstGeom prst="rect">
              <a:avLst/>
            </a:prstGeom>
          </p:spPr>
        </p:pic>
        <p:sp>
          <p:nvSpPr>
            <p:cNvPr id="8" name="テキスト ボックス 7"/>
            <p:cNvSpPr txBox="1"/>
            <p:nvPr/>
          </p:nvSpPr>
          <p:spPr>
            <a:xfrm>
              <a:off x="4670932" y="2824538"/>
              <a:ext cx="221727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kumimoji="1" lang="ja-JP" altLang="en-US" b="1" dirty="0" smtClean="0"/>
                <a:t>平均ヒット数</a:t>
              </a:r>
              <a:r>
                <a:rPr kumimoji="1" lang="en-US" altLang="ja-JP" b="1" dirty="0" smtClean="0"/>
                <a:t>/pixel</a:t>
              </a:r>
            </a:p>
            <a:p>
              <a:pPr algn="r"/>
              <a:r>
                <a:rPr lang="is-IS" altLang="ja-JP" b="1" dirty="0" smtClean="0"/>
                <a:t>0.693 Hits/pixel</a:t>
              </a:r>
              <a:endParaRPr kumimoji="1" lang="ja-JP" altLang="en-US" b="1" dirty="0"/>
            </a:p>
          </p:txBody>
        </p:sp>
        <p:sp>
          <p:nvSpPr>
            <p:cNvPr id="9" name="テキスト ボックス 8"/>
            <p:cNvSpPr txBox="1"/>
            <p:nvPr/>
          </p:nvSpPr>
          <p:spPr>
            <a:xfrm>
              <a:off x="2799718" y="1895876"/>
              <a:ext cx="354456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dirty="0" smtClean="0"/>
                <a:t>c. b</a:t>
              </a:r>
              <a:r>
                <a:rPr lang="ja-JP" altLang="en-US" dirty="0" smtClean="0"/>
                <a:t>から</a:t>
              </a:r>
              <a:r>
                <a:rPr lang="en-US" altLang="ja-JP" dirty="0" smtClean="0"/>
                <a:t>a</a:t>
              </a:r>
              <a:r>
                <a:rPr lang="ja-JP" altLang="en-US" dirty="0" smtClean="0"/>
                <a:t>の影響を除いた</a:t>
              </a:r>
              <a:endParaRPr lang="en-US" altLang="ja-JP" dirty="0" smtClean="0"/>
            </a:p>
            <a:p>
              <a:pPr algn="ctr"/>
              <a:r>
                <a:rPr kumimoji="1" lang="en-US" altLang="ja-JP" dirty="0" smtClean="0"/>
                <a:t>1</a:t>
              </a:r>
              <a:r>
                <a:rPr kumimoji="1" lang="ja-JP" altLang="en-US" dirty="0" smtClean="0"/>
                <a:t>ピクセルあたりのヒット数分布</a:t>
              </a:r>
              <a:endParaRPr kumimoji="1" lang="ja-JP" altLang="en-US" dirty="0"/>
            </a:p>
          </p:txBody>
        </p:sp>
      </p:grpSp>
      <p:pic>
        <p:nvPicPr>
          <p:cNvPr id="11" name="図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8981" y="2344346"/>
            <a:ext cx="5167926" cy="3509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39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 smtClean="0"/>
              <a:t>①線源なしの時ヒットが</a:t>
            </a:r>
            <a:r>
              <a:rPr lang="ja-JP" altLang="en-US" dirty="0" smtClean="0"/>
              <a:t>ない</a:t>
            </a:r>
            <a:r>
              <a:rPr kumimoji="1" lang="ja-JP" altLang="en-US" dirty="0" smtClean="0"/>
              <a:t>ピクセル</a:t>
            </a:r>
            <a:endParaRPr kumimoji="1"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EA7879-CE41-474A-ADE7-8555F0586413}" type="datetime1">
              <a:rPr lang="ja-JP" altLang="en-US" smtClean="0"/>
              <a:pPr/>
              <a:t>2020/1/17</a:t>
            </a:fld>
            <a:endParaRPr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smtClean="0"/>
              <a:t>KONOKEN MEETING</a:t>
            </a:r>
            <a:endParaRPr lang="ja-JP" alt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95852-41F7-C748-B28B-E5631E7D5CB9}" type="slidenum">
              <a:rPr lang="ja-JP" altLang="en-US" smtClean="0"/>
              <a:pPr/>
              <a:t>23</a:t>
            </a:fld>
            <a:endParaRPr lang="ja-JP" altLang="en-US"/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idx="1"/>
          </p:nvPr>
        </p:nvSpPr>
        <p:spPr>
          <a:xfrm>
            <a:off x="198391" y="1385455"/>
            <a:ext cx="8747216" cy="4956858"/>
          </a:xfrm>
        </p:spPr>
        <p:txBody>
          <a:bodyPr/>
          <a:lstStyle/>
          <a:p>
            <a:r>
              <a:rPr kumimoji="1" lang="ja-JP" altLang="en-US" dirty="0" smtClean="0"/>
              <a:t>この場合の</a:t>
            </a:r>
            <a:endParaRPr kumimoji="1" lang="en-US" altLang="ja-JP" dirty="0" smtClean="0"/>
          </a:p>
          <a:p>
            <a:pPr marL="685800" lvl="1" indent="-342900">
              <a:buFont typeface="+mj-lt"/>
              <a:buAutoNum type="alphaLcPeriod"/>
            </a:pPr>
            <a:r>
              <a:rPr lang="ja-JP" altLang="en-US" dirty="0" smtClean="0"/>
              <a:t>ランダムトリガの</a:t>
            </a:r>
            <a:r>
              <a:rPr lang="en-US" altLang="ja-JP" dirty="0" smtClean="0"/>
              <a:t>1</a:t>
            </a:r>
            <a:r>
              <a:rPr lang="ja-JP" altLang="en-US" dirty="0" smtClean="0"/>
              <a:t>ピクセルあたりのヒット確率分布</a:t>
            </a:r>
            <a:endParaRPr lang="en-US" altLang="ja-JP" dirty="0"/>
          </a:p>
          <a:p>
            <a:pPr marL="685800" lvl="1" indent="-342900">
              <a:buFont typeface="+mj-lt"/>
              <a:buAutoNum type="alphaLcPeriod"/>
            </a:pPr>
            <a:r>
              <a:rPr lang="ja-JP" altLang="en-US" dirty="0" smtClean="0"/>
              <a:t>線源を置いた時の</a:t>
            </a:r>
            <a:r>
              <a:rPr lang="en-US" altLang="ja-JP" dirty="0" smtClean="0"/>
              <a:t>1</a:t>
            </a:r>
            <a:r>
              <a:rPr lang="ja-JP" altLang="en-US" dirty="0" smtClean="0"/>
              <a:t>ピクセルあたりの</a:t>
            </a:r>
            <a:r>
              <a:rPr kumimoji="1" lang="ja-JP" altLang="en-US" dirty="0" smtClean="0"/>
              <a:t>ヒット数分布</a:t>
            </a:r>
            <a:endParaRPr kumimoji="1" lang="en-US" altLang="ja-JP" dirty="0" smtClean="0"/>
          </a:p>
          <a:p>
            <a:pPr marL="685800" lvl="1" indent="-342900">
              <a:buFont typeface="+mj-lt"/>
              <a:buAutoNum type="alphaLcPeriod"/>
            </a:pPr>
            <a:endParaRPr lang="en-US" altLang="ja-JP" dirty="0"/>
          </a:p>
          <a:p>
            <a:pPr marL="685800" lvl="1" indent="-342900">
              <a:buFont typeface="+mj-lt"/>
              <a:buAutoNum type="alphaLcPeriod"/>
            </a:pPr>
            <a:endParaRPr kumimoji="1" lang="en-US" altLang="ja-JP" dirty="0" smtClean="0"/>
          </a:p>
          <a:p>
            <a:pPr marL="685800" lvl="1" indent="-342900">
              <a:buFont typeface="+mj-lt"/>
              <a:buAutoNum type="alphaLcPeriod"/>
            </a:pPr>
            <a:endParaRPr lang="en-US" altLang="ja-JP" dirty="0"/>
          </a:p>
          <a:p>
            <a:pPr marL="685800" lvl="1" indent="-342900">
              <a:buFont typeface="+mj-lt"/>
              <a:buAutoNum type="alphaLcPeriod"/>
            </a:pPr>
            <a:endParaRPr kumimoji="1" lang="en-US" altLang="ja-JP" dirty="0" smtClean="0"/>
          </a:p>
          <a:p>
            <a:pPr marL="685800" lvl="1" indent="-342900">
              <a:buFont typeface="+mj-lt"/>
              <a:buAutoNum type="alphaLcPeriod"/>
            </a:pPr>
            <a:endParaRPr lang="en-US" altLang="ja-JP" dirty="0"/>
          </a:p>
          <a:p>
            <a:pPr marL="685800" lvl="1" indent="-342900">
              <a:buFont typeface="+mj-lt"/>
              <a:buAutoNum type="alphaLcPeriod"/>
            </a:pPr>
            <a:endParaRPr kumimoji="1" lang="en-US" altLang="ja-JP" dirty="0" smtClean="0"/>
          </a:p>
          <a:p>
            <a:pPr marL="685800" lvl="1" indent="-342900">
              <a:buFont typeface="+mj-lt"/>
              <a:buAutoNum type="alphaLcPeriod"/>
            </a:pPr>
            <a:endParaRPr lang="en-US" altLang="ja-JP" dirty="0"/>
          </a:p>
          <a:p>
            <a:pPr marL="685800" lvl="1" indent="-342900">
              <a:buFont typeface="+mj-lt"/>
              <a:buAutoNum type="alphaLcPeriod"/>
            </a:pPr>
            <a:endParaRPr kumimoji="1" lang="en-US" altLang="ja-JP" dirty="0" smtClean="0"/>
          </a:p>
          <a:p>
            <a:pPr marL="685800" lvl="1" indent="-342900">
              <a:buFont typeface="+mj-lt"/>
              <a:buAutoNum type="alphaLcPeriod"/>
            </a:pPr>
            <a:endParaRPr lang="en-US" altLang="ja-JP" dirty="0"/>
          </a:p>
          <a:p>
            <a:pPr marL="685800" lvl="1" indent="-342900">
              <a:buFont typeface="+mj-lt"/>
              <a:buAutoNum type="alphaLcPeriod"/>
            </a:pPr>
            <a:endParaRPr kumimoji="1" lang="en-US" altLang="ja-JP" dirty="0" smtClean="0"/>
          </a:p>
          <a:p>
            <a:pPr marL="685800" lvl="1" indent="-342900">
              <a:buFont typeface="+mj-lt"/>
              <a:buAutoNum type="alphaLcPeriod"/>
            </a:pPr>
            <a:endParaRPr lang="en-US" altLang="ja-JP" dirty="0"/>
          </a:p>
          <a:p>
            <a:pPr marL="685800" lvl="1" indent="-342900">
              <a:buFont typeface="+mj-lt"/>
              <a:buAutoNum type="alphaLcPeriod"/>
            </a:pPr>
            <a:endParaRPr kumimoji="1" lang="en-US" altLang="ja-JP" dirty="0" smtClean="0"/>
          </a:p>
          <a:p>
            <a:pPr marL="685800" lvl="1" indent="-342900">
              <a:buFont typeface="+mj-lt"/>
              <a:buAutoNum type="alphaLcPeriod"/>
            </a:pPr>
            <a:r>
              <a:rPr lang="en-US" altLang="ja-JP" dirty="0" smtClean="0"/>
              <a:t>b</a:t>
            </a:r>
            <a:r>
              <a:rPr lang="ja-JP" altLang="en-US" dirty="0" smtClean="0"/>
              <a:t>から</a:t>
            </a:r>
            <a:r>
              <a:rPr lang="en-US" altLang="ja-JP" dirty="0" smtClean="0"/>
              <a:t>a</a:t>
            </a:r>
            <a:r>
              <a:rPr lang="ja-JP" altLang="en-US" dirty="0" smtClean="0"/>
              <a:t>の影響を引いた分布</a:t>
            </a:r>
            <a:endParaRPr kumimoji="1" lang="en-US" altLang="ja-JP" dirty="0" smtClean="0"/>
          </a:p>
          <a:p>
            <a:pPr lvl="1"/>
            <a:endParaRPr kumimoji="1" lang="ja-JP" altLang="en-US" dirty="0"/>
          </a:p>
        </p:txBody>
      </p:sp>
      <p:grpSp>
        <p:nvGrpSpPr>
          <p:cNvPr id="21" name="図形グループ 20"/>
          <p:cNvGrpSpPr/>
          <p:nvPr/>
        </p:nvGrpSpPr>
        <p:grpSpPr>
          <a:xfrm>
            <a:off x="330986" y="2379174"/>
            <a:ext cx="4241013" cy="3208964"/>
            <a:chOff x="332503" y="2651026"/>
            <a:chExt cx="4241013" cy="3208964"/>
          </a:xfrm>
        </p:grpSpPr>
        <p:pic>
          <p:nvPicPr>
            <p:cNvPr id="7" name="図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2503" y="2979990"/>
              <a:ext cx="4241013" cy="2880000"/>
            </a:xfrm>
            <a:prstGeom prst="rect">
              <a:avLst/>
            </a:prstGeom>
          </p:spPr>
        </p:pic>
        <p:sp>
          <p:nvSpPr>
            <p:cNvPr id="9" name="テキスト ボックス 8"/>
            <p:cNvSpPr txBox="1"/>
            <p:nvPr/>
          </p:nvSpPr>
          <p:spPr>
            <a:xfrm>
              <a:off x="764886" y="2651026"/>
              <a:ext cx="337624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1600" dirty="0" smtClean="0"/>
                <a:t>a. </a:t>
              </a:r>
              <a:r>
                <a:rPr kumimoji="1" lang="ja-JP" altLang="en-US" sz="1600" dirty="0" smtClean="0"/>
                <a:t>ランダムトリガの</a:t>
              </a:r>
              <a:endParaRPr kumimoji="1" lang="en-US" altLang="ja-JP" sz="1600" dirty="0" smtClean="0"/>
            </a:p>
            <a:p>
              <a:pPr algn="ctr"/>
              <a:r>
                <a:rPr kumimoji="1" lang="en-US" altLang="ja-JP" sz="1600" dirty="0" smtClean="0"/>
                <a:t>1</a:t>
              </a:r>
              <a:r>
                <a:rPr kumimoji="1" lang="ja-JP" altLang="en-US" sz="1600" dirty="0" smtClean="0"/>
                <a:t>ピクセルあたりのヒット確率分布</a:t>
              </a:r>
              <a:endParaRPr kumimoji="1" lang="ja-JP" altLang="en-US" sz="1600" dirty="0"/>
            </a:p>
          </p:txBody>
        </p:sp>
        <p:cxnSp>
          <p:nvCxnSpPr>
            <p:cNvPr id="12" name="直線コネクタ 11"/>
            <p:cNvCxnSpPr/>
            <p:nvPr/>
          </p:nvCxnSpPr>
          <p:spPr>
            <a:xfrm>
              <a:off x="2885440" y="4718597"/>
              <a:ext cx="0" cy="854443"/>
            </a:xfrm>
            <a:prstGeom prst="line">
              <a:avLst/>
            </a:prstGeom>
            <a:ln w="19050">
              <a:solidFill>
                <a:schemeClr val="accent3"/>
              </a:solidFill>
              <a:prstDash val="sysDash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14" name="テキスト ボックス 13"/>
            <p:cNvSpPr txBox="1"/>
            <p:nvPr/>
          </p:nvSpPr>
          <p:spPr>
            <a:xfrm>
              <a:off x="2036068" y="3775327"/>
              <a:ext cx="2105063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ja-JP" altLang="en-US" sz="1400" dirty="0" smtClean="0">
                  <a:solidFill>
                    <a:schemeClr val="accent3"/>
                  </a:solidFill>
                </a:rPr>
                <a:t>約</a:t>
              </a:r>
              <a:r>
                <a:rPr lang="en-US" altLang="ja-JP" sz="1400" dirty="0" smtClean="0">
                  <a:solidFill>
                    <a:schemeClr val="accent3"/>
                  </a:solidFill>
                </a:rPr>
                <a:t>30k </a:t>
              </a:r>
              <a:r>
                <a:rPr lang="ja-JP" altLang="en-US" sz="1400" dirty="0" smtClean="0">
                  <a:solidFill>
                    <a:schemeClr val="accent3"/>
                  </a:solidFill>
                </a:rPr>
                <a:t>トリガを</a:t>
              </a:r>
              <a:endParaRPr lang="en-US" altLang="ja-JP" sz="1400" dirty="0" smtClean="0">
                <a:solidFill>
                  <a:schemeClr val="accent3"/>
                </a:solidFill>
              </a:endParaRPr>
            </a:p>
            <a:p>
              <a:pPr algn="ctr"/>
              <a:r>
                <a:rPr lang="ja-JP" altLang="en-US" sz="1400" dirty="0" smtClean="0">
                  <a:solidFill>
                    <a:schemeClr val="accent3"/>
                  </a:solidFill>
                </a:rPr>
                <a:t>かけているので</a:t>
              </a:r>
              <a:endParaRPr lang="en-US" altLang="ja-JP" sz="1400" dirty="0" smtClean="0">
                <a:solidFill>
                  <a:schemeClr val="accent3"/>
                </a:solidFill>
              </a:endParaRPr>
            </a:p>
            <a:p>
              <a:pPr algn="ctr"/>
              <a:r>
                <a:rPr kumimoji="1" lang="en-US" altLang="ja-JP" sz="1400" dirty="0" smtClean="0">
                  <a:solidFill>
                    <a:schemeClr val="accent3"/>
                  </a:solidFill>
                </a:rPr>
                <a:t>10</a:t>
              </a:r>
              <a:r>
                <a:rPr kumimoji="1" lang="en-US" altLang="ja-JP" sz="1400" baseline="30000" dirty="0" smtClean="0">
                  <a:solidFill>
                    <a:schemeClr val="accent3"/>
                  </a:solidFill>
                </a:rPr>
                <a:t>-4</a:t>
              </a:r>
              <a:r>
                <a:rPr kumimoji="1" lang="ja-JP" altLang="en-US" sz="1400" dirty="0" smtClean="0">
                  <a:solidFill>
                    <a:schemeClr val="accent3"/>
                  </a:solidFill>
                </a:rPr>
                <a:t>以上の確率のものは</a:t>
              </a:r>
              <a:endParaRPr kumimoji="1" lang="en-US" altLang="ja-JP" sz="1400" dirty="0" smtClean="0">
                <a:solidFill>
                  <a:schemeClr val="accent3"/>
                </a:solidFill>
              </a:endParaRPr>
            </a:p>
            <a:p>
              <a:pPr algn="ctr"/>
              <a:r>
                <a:rPr kumimoji="1" lang="ja-JP" altLang="en-US" sz="1400" dirty="0" smtClean="0">
                  <a:solidFill>
                    <a:schemeClr val="accent3"/>
                  </a:solidFill>
                </a:rPr>
                <a:t>落ちている</a:t>
              </a:r>
              <a:endParaRPr kumimoji="1" lang="ja-JP" altLang="en-US" sz="1400" dirty="0">
                <a:solidFill>
                  <a:schemeClr val="accent3"/>
                </a:solidFill>
              </a:endParaRPr>
            </a:p>
          </p:txBody>
        </p:sp>
        <p:cxnSp>
          <p:nvCxnSpPr>
            <p:cNvPr id="17" name="直線矢印コネクタ 16"/>
            <p:cNvCxnSpPr/>
            <p:nvPr/>
          </p:nvCxnSpPr>
          <p:spPr>
            <a:xfrm flipV="1">
              <a:off x="2885440" y="4945335"/>
              <a:ext cx="663947" cy="255"/>
            </a:xfrm>
            <a:prstGeom prst="straightConnector1">
              <a:avLst/>
            </a:prstGeom>
            <a:ln w="19050">
              <a:solidFill>
                <a:schemeClr val="accent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テキスト ボックス 18"/>
            <p:cNvSpPr txBox="1"/>
            <p:nvPr/>
          </p:nvSpPr>
          <p:spPr>
            <a:xfrm>
              <a:off x="2952815" y="3537752"/>
              <a:ext cx="1016625" cy="23083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kumimoji="1" lang="ja-JP" altLang="en-US" sz="900" dirty="0" smtClean="0"/>
                <a:t>①の場合の</a:t>
              </a:r>
              <a:r>
                <a:rPr kumimoji="1" lang="en-US" altLang="ja-JP" sz="900" dirty="0" smtClean="0"/>
                <a:t>pixel</a:t>
              </a:r>
              <a:endParaRPr kumimoji="1" lang="ja-JP" altLang="en-US" sz="900" dirty="0"/>
            </a:p>
          </p:txBody>
        </p:sp>
      </p:grpSp>
      <p:grpSp>
        <p:nvGrpSpPr>
          <p:cNvPr id="22" name="図形グループ 21"/>
          <p:cNvGrpSpPr/>
          <p:nvPr/>
        </p:nvGrpSpPr>
        <p:grpSpPr>
          <a:xfrm>
            <a:off x="4571999" y="2379173"/>
            <a:ext cx="4241013" cy="3208965"/>
            <a:chOff x="4573516" y="2651025"/>
            <a:chExt cx="4241013" cy="3208965"/>
          </a:xfrm>
        </p:grpSpPr>
        <p:pic>
          <p:nvPicPr>
            <p:cNvPr id="8" name="図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73516" y="2979990"/>
              <a:ext cx="4241013" cy="2880000"/>
            </a:xfrm>
            <a:prstGeom prst="rect">
              <a:avLst/>
            </a:prstGeom>
          </p:spPr>
        </p:pic>
        <p:sp>
          <p:nvSpPr>
            <p:cNvPr id="20" name="テキスト ボックス 19"/>
            <p:cNvSpPr txBox="1"/>
            <p:nvPr/>
          </p:nvSpPr>
          <p:spPr>
            <a:xfrm>
              <a:off x="5108492" y="2651025"/>
              <a:ext cx="317106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1600" dirty="0" smtClean="0"/>
                <a:t>b. </a:t>
              </a:r>
              <a:r>
                <a:rPr kumimoji="1" lang="ja-JP" altLang="en-US" sz="1600" dirty="0" smtClean="0"/>
                <a:t>線源を置いた時の</a:t>
              </a:r>
              <a:endParaRPr lang="en-US" altLang="ja-JP" sz="1600" dirty="0"/>
            </a:p>
            <a:p>
              <a:pPr algn="ctr"/>
              <a:r>
                <a:rPr kumimoji="1" lang="en-US" altLang="ja-JP" sz="1600" dirty="0" smtClean="0"/>
                <a:t>1</a:t>
              </a:r>
              <a:r>
                <a:rPr kumimoji="1" lang="ja-JP" altLang="en-US" sz="1600" dirty="0" smtClean="0"/>
                <a:t>ピクセルあたりのヒット数分布</a:t>
              </a:r>
              <a:endParaRPr kumimoji="1" lang="ja-JP" altLang="en-US" sz="1600" dirty="0"/>
            </a:p>
          </p:txBody>
        </p:sp>
      </p:grpSp>
      <p:sp>
        <p:nvSpPr>
          <p:cNvPr id="23" name="円/楕円 22"/>
          <p:cNvSpPr/>
          <p:nvPr/>
        </p:nvSpPr>
        <p:spPr>
          <a:xfrm rot="19577518">
            <a:off x="1783090" y="3952072"/>
            <a:ext cx="716692" cy="1601510"/>
          </a:xfrm>
          <a:prstGeom prst="ellipse">
            <a:avLst/>
          </a:prstGeom>
          <a:noFill/>
          <a:ln w="190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フリーフォーム 23"/>
          <p:cNvSpPr/>
          <p:nvPr/>
        </p:nvSpPr>
        <p:spPr>
          <a:xfrm>
            <a:off x="2644346" y="5004484"/>
            <a:ext cx="3385751" cy="762658"/>
          </a:xfrm>
          <a:custGeom>
            <a:avLst/>
            <a:gdLst>
              <a:gd name="connsiteX0" fmla="*/ 0 w 3385751"/>
              <a:gd name="connsiteY0" fmla="*/ 345989 h 762658"/>
              <a:gd name="connsiteX1" fmla="*/ 1865870 w 3385751"/>
              <a:gd name="connsiteY1" fmla="*/ 753762 h 762658"/>
              <a:gd name="connsiteX2" fmla="*/ 3385751 w 3385751"/>
              <a:gd name="connsiteY2" fmla="*/ 0 h 762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385751" h="762658">
                <a:moveTo>
                  <a:pt x="0" y="345989"/>
                </a:moveTo>
                <a:cubicBezTo>
                  <a:pt x="650789" y="578708"/>
                  <a:pt x="1301578" y="811427"/>
                  <a:pt x="1865870" y="753762"/>
                </a:cubicBezTo>
                <a:cubicBezTo>
                  <a:pt x="2430162" y="696097"/>
                  <a:pt x="2907956" y="348048"/>
                  <a:pt x="3385751" y="0"/>
                </a:cubicBezTo>
              </a:path>
            </a:pathLst>
          </a:custGeom>
          <a:ln w="19050"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テキスト ボックス 24"/>
          <p:cNvSpPr txBox="1"/>
          <p:nvPr/>
        </p:nvSpPr>
        <p:spPr>
          <a:xfrm>
            <a:off x="4471563" y="5454964"/>
            <a:ext cx="36728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1600" dirty="0" smtClean="0">
                <a:solidFill>
                  <a:schemeClr val="accent2"/>
                </a:solidFill>
              </a:rPr>
              <a:t>落としきれなかった</a:t>
            </a:r>
            <a:endParaRPr lang="en-US" altLang="ja-JP" sz="1600" dirty="0" smtClean="0">
              <a:solidFill>
                <a:schemeClr val="accent2"/>
              </a:solidFill>
            </a:endParaRPr>
          </a:p>
          <a:p>
            <a:pPr algn="ctr"/>
            <a:r>
              <a:rPr lang="ja-JP" altLang="en-US" sz="1600" dirty="0" smtClean="0">
                <a:solidFill>
                  <a:schemeClr val="accent2"/>
                </a:solidFill>
              </a:rPr>
              <a:t>ヒット確率をもつピクセルが含まれる</a:t>
            </a:r>
            <a:endParaRPr lang="en-US" altLang="ja-JP" sz="1600" dirty="0" smtClean="0">
              <a:solidFill>
                <a:schemeClr val="accent2"/>
              </a:solidFill>
            </a:endParaRPr>
          </a:p>
        </p:txBody>
      </p:sp>
      <p:pic>
        <p:nvPicPr>
          <p:cNvPr id="26" name="図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807480" y="130361"/>
            <a:ext cx="5567866" cy="3781044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53290" y="-550063"/>
            <a:ext cx="8864600" cy="6019800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4166395" y="3265900"/>
            <a:ext cx="8864600" cy="601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7506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②線源なしの時ヒットがあったピクセル</a:t>
            </a:r>
            <a:endParaRPr kumimoji="1"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EA7879-CE41-474A-ADE7-8555F0586413}" type="datetime1">
              <a:rPr lang="ja-JP" altLang="en-US" smtClean="0"/>
              <a:pPr/>
              <a:t>2020/1/17</a:t>
            </a:fld>
            <a:endParaRPr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smtClean="0"/>
              <a:t>KONOKEN MEETING</a:t>
            </a:r>
            <a:endParaRPr lang="ja-JP" alt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95852-41F7-C748-B28B-E5631E7D5CB9}" type="slidenum">
              <a:rPr lang="ja-JP" altLang="en-US" smtClean="0"/>
              <a:pPr/>
              <a:t>24</a:t>
            </a:fld>
            <a:endParaRPr lang="ja-JP" altLang="en-US"/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 smtClean="0"/>
              <a:t>この場合の</a:t>
            </a:r>
            <a:endParaRPr kumimoji="1" lang="en-US" altLang="ja-JP" dirty="0" smtClean="0"/>
          </a:p>
          <a:p>
            <a:pPr marL="685800" lvl="1" indent="-342900">
              <a:buFont typeface="+mj-lt"/>
              <a:buAutoNum type="alphaLcPeriod"/>
            </a:pPr>
            <a:r>
              <a:rPr lang="ja-JP" altLang="en-US" dirty="0"/>
              <a:t>ランダムトリガの</a:t>
            </a:r>
            <a:r>
              <a:rPr lang="en-US" altLang="ja-JP" dirty="0"/>
              <a:t>1</a:t>
            </a:r>
            <a:r>
              <a:rPr lang="ja-JP" altLang="en-US" dirty="0"/>
              <a:t>ピクセルあたりのヒット確率分布</a:t>
            </a:r>
            <a:endParaRPr lang="en-US" altLang="ja-JP" dirty="0"/>
          </a:p>
          <a:p>
            <a:pPr marL="685800" lvl="1" indent="-342900">
              <a:buFont typeface="+mj-lt"/>
              <a:buAutoNum type="alphaLcPeriod"/>
            </a:pPr>
            <a:r>
              <a:rPr lang="ja-JP" altLang="en-US" dirty="0"/>
              <a:t>線源を置いた時の</a:t>
            </a:r>
            <a:r>
              <a:rPr lang="en-US" altLang="ja-JP" dirty="0"/>
              <a:t>1</a:t>
            </a:r>
            <a:r>
              <a:rPr lang="ja-JP" altLang="en-US" dirty="0"/>
              <a:t>ピクセルあたりのヒット数分布</a:t>
            </a:r>
            <a:endParaRPr lang="en-US" altLang="ja-JP" dirty="0"/>
          </a:p>
          <a:p>
            <a:pPr lvl="1"/>
            <a:endParaRPr kumimoji="1" lang="ja-JP" altLang="en-US" dirty="0"/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321" y="2395919"/>
            <a:ext cx="5567866" cy="3781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4041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EA7879-CE41-474A-ADE7-8555F0586413}" type="datetime1">
              <a:rPr lang="ja-JP" altLang="en-US" smtClean="0"/>
              <a:pPr/>
              <a:t>2020/1/17</a:t>
            </a:fld>
            <a:endParaRPr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smtClean="0"/>
              <a:t>KONOKEN MEETING</a:t>
            </a:r>
            <a:endParaRPr lang="ja-JP" alt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95852-41F7-C748-B28B-E5631E7D5CB9}" type="slidenum">
              <a:rPr lang="ja-JP" altLang="en-US" smtClean="0"/>
              <a:pPr/>
              <a:t>25</a:t>
            </a:fld>
            <a:endParaRPr lang="ja-JP" altLang="en-US"/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smtClean="0"/>
              <a:t>k</a:t>
            </a:r>
            <a:endParaRPr kumimoji="1" lang="ja-JP" altLang="en-US" dirty="0"/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5532" y="2708779"/>
            <a:ext cx="5567866" cy="3781044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53951" y="2708779"/>
            <a:ext cx="5619483" cy="3816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8257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EA7879-CE41-474A-ADE7-8555F0586413}" type="datetime1">
              <a:rPr lang="ja-JP" altLang="en-US" smtClean="0"/>
              <a:pPr/>
              <a:t>2020/1/17</a:t>
            </a:fld>
            <a:endParaRPr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smtClean="0"/>
              <a:t>KONOKEN MEETING</a:t>
            </a:r>
            <a:endParaRPr lang="ja-JP" alt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95852-41F7-C748-B28B-E5631E7D5CB9}" type="slidenum">
              <a:rPr lang="ja-JP" altLang="en-US" smtClean="0"/>
              <a:pPr/>
              <a:t>26</a:t>
            </a:fld>
            <a:endParaRPr lang="ja-JP" altLang="en-US"/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smtClean="0"/>
              <a:t>k</a:t>
            </a:r>
            <a:endParaRPr kumimoji="1" lang="ja-JP" altLang="en-US" dirty="0"/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48310" y="1712842"/>
            <a:ext cx="5280609" cy="3585972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999" y="1804415"/>
            <a:ext cx="5010914" cy="3402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3476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外部トリガでソーススキャン</a:t>
            </a:r>
            <a:endParaRPr kumimoji="1"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EA7879-CE41-474A-ADE7-8555F0586413}" type="datetime1">
              <a:rPr lang="ja-JP" altLang="en-US" smtClean="0"/>
              <a:pPr/>
              <a:t>2020/1/17</a:t>
            </a:fld>
            <a:endParaRPr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smtClean="0"/>
              <a:t>KONOKEN MEETING</a:t>
            </a:r>
            <a:endParaRPr lang="ja-JP" alt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95852-41F7-C748-B28B-E5631E7D5CB9}" type="slidenum">
              <a:rPr lang="ja-JP" altLang="en-US" smtClean="0"/>
              <a:pPr/>
              <a:t>3</a:t>
            </a:fld>
            <a:endParaRPr lang="ja-JP" altLang="en-US"/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 smtClean="0"/>
              <a:t>セットアップ</a:t>
            </a:r>
            <a:endParaRPr kumimoji="1" lang="ja-JP" altLang="en-US" dirty="0"/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257" y="2079495"/>
            <a:ext cx="8571350" cy="4262818"/>
          </a:xfrm>
          <a:prstGeom prst="rect">
            <a:avLst/>
          </a:prstGeom>
        </p:spPr>
      </p:pic>
      <p:sp>
        <p:nvSpPr>
          <p:cNvPr id="8" name="正方形/長方形 7"/>
          <p:cNvSpPr/>
          <p:nvPr/>
        </p:nvSpPr>
        <p:spPr>
          <a:xfrm>
            <a:off x="4389120" y="3579111"/>
            <a:ext cx="2036064" cy="1828799"/>
          </a:xfrm>
          <a:prstGeom prst="rect">
            <a:avLst/>
          </a:prstGeom>
          <a:solidFill>
            <a:schemeClr val="dk1">
              <a:alpha val="29000"/>
            </a:schemeClr>
          </a:solidFill>
          <a:ln w="190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6617727" y="5676134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mtClean="0"/>
              <a:t>暗幕で覆った</a:t>
            </a:r>
            <a:endParaRPr kumimoji="1" lang="ja-JP" altLang="en-US"/>
          </a:p>
        </p:txBody>
      </p:sp>
      <p:cxnSp>
        <p:nvCxnSpPr>
          <p:cNvPr id="11" name="直線矢印コネクタ 10"/>
          <p:cNvCxnSpPr/>
          <p:nvPr/>
        </p:nvCxnSpPr>
        <p:spPr>
          <a:xfrm flipH="1" flipV="1">
            <a:off x="6425184" y="5310374"/>
            <a:ext cx="816864" cy="36576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2416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外部トリガでソーススキャン</a:t>
            </a:r>
            <a:endParaRPr kumimoji="1"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EA7879-CE41-474A-ADE7-8555F0586413}" type="datetime1">
              <a:rPr lang="ja-JP" altLang="en-US" smtClean="0"/>
              <a:pPr/>
              <a:t>2020/1/17</a:t>
            </a:fld>
            <a:endParaRPr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smtClean="0"/>
              <a:t>KONOKEN MEETING</a:t>
            </a:r>
            <a:endParaRPr lang="ja-JP" alt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95852-41F7-C748-B28B-E5631E7D5CB9}" type="slidenum">
              <a:rPr lang="ja-JP" altLang="en-US" smtClean="0"/>
              <a:pPr/>
              <a:t>4</a:t>
            </a:fld>
            <a:endParaRPr lang="ja-JP" altLang="en-US"/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idx="1"/>
          </p:nvPr>
        </p:nvSpPr>
        <p:spPr>
          <a:xfrm>
            <a:off x="198391" y="2801073"/>
            <a:ext cx="8747216" cy="3375889"/>
          </a:xfrm>
        </p:spPr>
        <p:txBody>
          <a:bodyPr/>
          <a:lstStyle/>
          <a:p>
            <a:r>
              <a:rPr kumimoji="1" lang="ja-JP" altLang="en-US" dirty="0" smtClean="0"/>
              <a:t>手順</a:t>
            </a:r>
            <a:endParaRPr kumimoji="1" lang="en-US" altLang="ja-JP" dirty="0" smtClean="0"/>
          </a:p>
          <a:p>
            <a:pPr lvl="1"/>
            <a:r>
              <a:rPr lang="en-US" altLang="ja-JP" dirty="0" smtClean="0"/>
              <a:t>ASIC</a:t>
            </a:r>
            <a:r>
              <a:rPr lang="ja-JP" altLang="en-US" dirty="0" smtClean="0"/>
              <a:t>の動作確認</a:t>
            </a:r>
            <a:endParaRPr lang="en-US" altLang="ja-JP" dirty="0" smtClean="0"/>
          </a:p>
          <a:p>
            <a:pPr lvl="2"/>
            <a:r>
              <a:rPr lang="en-US" altLang="ja-JP" dirty="0" smtClean="0"/>
              <a:t>digital scan</a:t>
            </a:r>
            <a:r>
              <a:rPr lang="ja-JP" altLang="en-US" dirty="0" smtClean="0"/>
              <a:t>・</a:t>
            </a:r>
            <a:r>
              <a:rPr lang="en-US" altLang="ja-JP" dirty="0" smtClean="0"/>
              <a:t>analog scan</a:t>
            </a:r>
            <a:endParaRPr lang="en-US" altLang="ja-JP" dirty="0"/>
          </a:p>
          <a:p>
            <a:pPr lvl="1"/>
            <a:r>
              <a:rPr lang="ja-JP" altLang="en-US" dirty="0" smtClean="0"/>
              <a:t>閾値を</a:t>
            </a:r>
            <a:r>
              <a:rPr lang="en-US" altLang="ja-JP" dirty="0" smtClean="0"/>
              <a:t>2500 e</a:t>
            </a:r>
            <a:r>
              <a:rPr lang="ja-JP" altLang="en-US" dirty="0" smtClean="0"/>
              <a:t>にチューニング</a:t>
            </a:r>
            <a:endParaRPr lang="en-US" altLang="ja-JP" dirty="0" smtClean="0"/>
          </a:p>
          <a:p>
            <a:pPr lvl="1"/>
            <a:r>
              <a:rPr lang="ja-JP" altLang="en-US" dirty="0" smtClean="0"/>
              <a:t>ノイズスキャン</a:t>
            </a:r>
            <a:endParaRPr lang="en-US" altLang="ja-JP" dirty="0" smtClean="0"/>
          </a:p>
          <a:p>
            <a:pPr lvl="2"/>
            <a:r>
              <a:rPr lang="en-US" altLang="ja-JP" dirty="0" smtClean="0"/>
              <a:t>20kHz</a:t>
            </a:r>
            <a:r>
              <a:rPr lang="ja-JP" altLang="en-US" dirty="0" smtClean="0"/>
              <a:t>でランダムトリガをかけて</a:t>
            </a:r>
            <a:r>
              <a:rPr lang="en-US" altLang="ja-JP" dirty="0" smtClean="0"/>
              <a:t>10</a:t>
            </a:r>
            <a:r>
              <a:rPr lang="en-US" altLang="ja-JP" baseline="30000" dirty="0" smtClean="0"/>
              <a:t>-6</a:t>
            </a:r>
            <a:r>
              <a:rPr lang="ja-JP" altLang="en-US" dirty="0" smtClean="0"/>
              <a:t>以上の確率ででヒットを得るものを非使用に　設定</a:t>
            </a:r>
            <a:endParaRPr lang="en-US" altLang="ja-JP" dirty="0" smtClean="0"/>
          </a:p>
          <a:p>
            <a:pPr lvl="1"/>
            <a:r>
              <a:rPr lang="en-US" altLang="ja-JP" dirty="0" smtClean="0"/>
              <a:t>Latency Scan</a:t>
            </a:r>
          </a:p>
          <a:p>
            <a:pPr lvl="2"/>
            <a:r>
              <a:rPr lang="ja-JP" altLang="en-US" dirty="0" smtClean="0"/>
              <a:t>結果より</a:t>
            </a:r>
            <a:r>
              <a:rPr lang="en-US" altLang="ja-JP" dirty="0" smtClean="0"/>
              <a:t>211</a:t>
            </a:r>
            <a:r>
              <a:rPr lang="ja-JP" altLang="en-US" dirty="0" smtClean="0"/>
              <a:t>に設定</a:t>
            </a:r>
            <a:endParaRPr lang="en-US" altLang="ja-JP" dirty="0" smtClean="0"/>
          </a:p>
          <a:p>
            <a:pPr lvl="1"/>
            <a:r>
              <a:rPr lang="ja-JP" altLang="en-US" dirty="0" smtClean="0"/>
              <a:t>線源あり・なしの場合それぞれについて、</a:t>
            </a:r>
            <a:r>
              <a:rPr lang="en-US" altLang="ja-JP" dirty="0" smtClean="0"/>
              <a:t>1</a:t>
            </a:r>
            <a:r>
              <a:rPr lang="ja-JP" altLang="en-US" dirty="0" smtClean="0"/>
              <a:t>時間外部トリガスキャンを　　　行なった</a:t>
            </a:r>
            <a:endParaRPr lang="en-US" altLang="ja-JP" dirty="0" smtClean="0"/>
          </a:p>
          <a:p>
            <a:pPr lvl="1"/>
            <a:endParaRPr lang="en-US" altLang="ja-JP" dirty="0" smtClean="0"/>
          </a:p>
          <a:p>
            <a:pPr lvl="1"/>
            <a:endParaRPr lang="en-US" altLang="ja-JP" dirty="0" smtClean="0"/>
          </a:p>
        </p:txBody>
      </p:sp>
      <p:sp>
        <p:nvSpPr>
          <p:cNvPr id="7" name="角丸四角形 6"/>
          <p:cNvSpPr/>
          <p:nvPr/>
        </p:nvSpPr>
        <p:spPr>
          <a:xfrm>
            <a:off x="198391" y="1433608"/>
            <a:ext cx="8747215" cy="1202114"/>
          </a:xfrm>
          <a:prstGeom prst="round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dirty="0"/>
              <a:t>外部トリガでソーススキャンした場合</a:t>
            </a:r>
            <a:r>
              <a:rPr lang="ja-JP" altLang="en-US" dirty="0" smtClean="0"/>
              <a:t>、</a:t>
            </a:r>
            <a:endParaRPr lang="en-US" altLang="ja-JP" dirty="0" smtClean="0"/>
          </a:p>
          <a:p>
            <a:pPr algn="ctr"/>
            <a:r>
              <a:rPr lang="ja-JP" altLang="en-US" dirty="0" smtClean="0"/>
              <a:t>全ピクセル</a:t>
            </a:r>
            <a:r>
              <a:rPr lang="ja-JP" altLang="en-US" dirty="0"/>
              <a:t>が品質評価が保証できる</a:t>
            </a:r>
            <a:r>
              <a:rPr lang="en-US" altLang="ja-JP" dirty="0"/>
              <a:t>Hit</a:t>
            </a:r>
            <a:r>
              <a:rPr lang="ja-JP" altLang="en-US" dirty="0"/>
              <a:t>数</a:t>
            </a:r>
            <a:r>
              <a:rPr lang="ja-JP" altLang="en-US" dirty="0" smtClean="0"/>
              <a:t>得るには</a:t>
            </a:r>
            <a:endParaRPr lang="en-US" altLang="ja-JP" dirty="0" smtClean="0"/>
          </a:p>
          <a:p>
            <a:pPr algn="ctr"/>
            <a:r>
              <a:rPr lang="ja-JP" altLang="en-US" dirty="0" smtClean="0"/>
              <a:t>どれ</a:t>
            </a:r>
            <a:r>
              <a:rPr lang="ja-JP" altLang="en-US" dirty="0"/>
              <a:t>くらいの時間が</a:t>
            </a:r>
            <a:r>
              <a:rPr lang="ja-JP" altLang="en-US" dirty="0" smtClean="0"/>
              <a:t>必要か見積もりたい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71137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外部トリガでソーススキャン</a:t>
            </a:r>
            <a:endParaRPr kumimoji="1"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EA7879-CE41-474A-ADE7-8555F0586413}" type="datetime1">
              <a:rPr lang="ja-JP" altLang="en-US" smtClean="0"/>
              <a:pPr/>
              <a:t>2020/1/17</a:t>
            </a:fld>
            <a:endParaRPr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smtClean="0"/>
              <a:t>KONOKEN MEETING</a:t>
            </a:r>
            <a:endParaRPr lang="ja-JP" alt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95852-41F7-C748-B28B-E5631E7D5CB9}" type="slidenum">
              <a:rPr lang="ja-JP" altLang="en-US" smtClean="0"/>
              <a:pPr/>
              <a:t>5</a:t>
            </a:fld>
            <a:endParaRPr lang="ja-JP" altLang="en-US"/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idx="1"/>
          </p:nvPr>
        </p:nvSpPr>
        <p:spPr>
          <a:xfrm>
            <a:off x="198391" y="1385455"/>
            <a:ext cx="5661116" cy="4791508"/>
          </a:xfrm>
        </p:spPr>
        <p:txBody>
          <a:bodyPr/>
          <a:lstStyle/>
          <a:p>
            <a:r>
              <a:rPr lang="ja-JP" altLang="en-US" dirty="0" smtClean="0"/>
              <a:t>手順</a:t>
            </a:r>
            <a:endParaRPr lang="en-US" altLang="ja-JP" dirty="0" smtClean="0"/>
          </a:p>
          <a:p>
            <a:pPr lvl="1"/>
            <a:r>
              <a:rPr lang="en-US" altLang="ja-JP" dirty="0" smtClean="0"/>
              <a:t>Latency Scan</a:t>
            </a:r>
          </a:p>
          <a:p>
            <a:pPr lvl="2"/>
            <a:r>
              <a:rPr lang="ja-JP" altLang="en-US" dirty="0"/>
              <a:t>線源とトリガシンチの間に</a:t>
            </a:r>
            <a:r>
              <a:rPr lang="en-US" altLang="ja-JP" dirty="0"/>
              <a:t>ASIC</a:t>
            </a:r>
            <a:r>
              <a:rPr lang="ja-JP" altLang="en-US" dirty="0"/>
              <a:t>を置いて行なった</a:t>
            </a:r>
            <a:endParaRPr lang="en-US" altLang="ja-JP" dirty="0"/>
          </a:p>
          <a:p>
            <a:pPr lvl="2"/>
            <a:r>
              <a:rPr lang="ja-JP" altLang="en-US" dirty="0"/>
              <a:t>取得されたイベント数が少ないが</a:t>
            </a:r>
            <a:r>
              <a:rPr lang="ja-JP" altLang="en-US" dirty="0" smtClean="0"/>
              <a:t>、　　　　　　以下</a:t>
            </a:r>
            <a:r>
              <a:rPr lang="ja-JP" altLang="en-US" dirty="0"/>
              <a:t>のことよりこの</a:t>
            </a:r>
            <a:r>
              <a:rPr lang="ja-JP" altLang="en-US" dirty="0" smtClean="0"/>
              <a:t>ピーク付近を正しい</a:t>
            </a:r>
            <a:r>
              <a:rPr lang="en-US" altLang="ja-JP" dirty="0" smtClean="0"/>
              <a:t>	</a:t>
            </a:r>
            <a:r>
              <a:rPr lang="ja-JP" altLang="en-US" dirty="0" smtClean="0"/>
              <a:t>　　</a:t>
            </a:r>
            <a:r>
              <a:rPr lang="en-US" altLang="ja-JP" dirty="0" smtClean="0"/>
              <a:t>Latency</a:t>
            </a:r>
            <a:r>
              <a:rPr lang="ja-JP" altLang="en-US" dirty="0" smtClean="0"/>
              <a:t>値と判断した</a:t>
            </a:r>
            <a:endParaRPr lang="en-US" altLang="ja-JP" dirty="0"/>
          </a:p>
          <a:p>
            <a:pPr lvl="3"/>
            <a:r>
              <a:rPr lang="en-US" altLang="ja-JP" dirty="0"/>
              <a:t>delay</a:t>
            </a:r>
            <a:r>
              <a:rPr lang="ja-JP" altLang="en-US" dirty="0"/>
              <a:t>を変更させるとピークの位置</a:t>
            </a:r>
            <a:r>
              <a:rPr lang="ja-JP" altLang="en-US" dirty="0" smtClean="0"/>
              <a:t>が</a:t>
            </a:r>
            <a:r>
              <a:rPr lang="en-US" altLang="ja-JP" dirty="0" smtClean="0"/>
              <a:t>delay</a:t>
            </a:r>
            <a:r>
              <a:rPr lang="ja-JP" altLang="en-US" dirty="0" smtClean="0"/>
              <a:t>分変化</a:t>
            </a:r>
            <a:r>
              <a:rPr lang="ja-JP" altLang="en-US" dirty="0"/>
              <a:t>すること</a:t>
            </a:r>
            <a:endParaRPr lang="en-US" altLang="ja-JP" dirty="0"/>
          </a:p>
          <a:p>
            <a:pPr lvl="3"/>
            <a:r>
              <a:rPr lang="ja-JP" altLang="en-US" dirty="0"/>
              <a:t>ここから</a:t>
            </a:r>
            <a:r>
              <a:rPr lang="en-US" altLang="ja-JP" dirty="0"/>
              <a:t>100</a:t>
            </a:r>
            <a:r>
              <a:rPr lang="ja-JP" altLang="en-US" dirty="0"/>
              <a:t>離れた</a:t>
            </a:r>
            <a:r>
              <a:rPr lang="en-US" altLang="ja-JP" dirty="0"/>
              <a:t>Latency</a:t>
            </a:r>
            <a:r>
              <a:rPr lang="ja-JP" altLang="en-US" dirty="0"/>
              <a:t>値で読み出そうとするとデータが帰って</a:t>
            </a:r>
            <a:r>
              <a:rPr lang="ja-JP" altLang="en-US" dirty="0" smtClean="0"/>
              <a:t>こない</a:t>
            </a:r>
            <a:endParaRPr lang="en-US" altLang="ja-JP" dirty="0" smtClean="0"/>
          </a:p>
          <a:p>
            <a:pPr lvl="3"/>
            <a:endParaRPr lang="en-US" altLang="ja-JP" dirty="0"/>
          </a:p>
          <a:p>
            <a:pPr lvl="2"/>
            <a:endParaRPr lang="en-US" altLang="ja-JP" dirty="0" smtClean="0"/>
          </a:p>
          <a:p>
            <a:pPr lvl="1"/>
            <a:endParaRPr kumimoji="1" lang="ja-JP" altLang="en-US" dirty="0"/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6455" y="3945757"/>
            <a:ext cx="3978698" cy="2701867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8872" y="1245757"/>
            <a:ext cx="2650633" cy="1800000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8872" y="3045757"/>
            <a:ext cx="2650633" cy="1800000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5669" y="4845757"/>
            <a:ext cx="2650633" cy="1800000"/>
          </a:xfrm>
          <a:prstGeom prst="rect">
            <a:avLst/>
          </a:prstGeom>
        </p:spPr>
      </p:pic>
      <p:sp>
        <p:nvSpPr>
          <p:cNvPr id="11" name="テキスト ボックス 10"/>
          <p:cNvSpPr txBox="1"/>
          <p:nvPr/>
        </p:nvSpPr>
        <p:spPr>
          <a:xfrm>
            <a:off x="6526233" y="1964349"/>
            <a:ext cx="1915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 err="1" smtClean="0"/>
              <a:t>ToT</a:t>
            </a:r>
            <a:r>
              <a:rPr kumimoji="1" lang="ja-JP" altLang="en-US" dirty="0" smtClean="0"/>
              <a:t>に山が見える</a:t>
            </a:r>
            <a:endParaRPr kumimoji="1" lang="ja-JP" altLang="en-US" dirty="0"/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6483030" y="3764349"/>
            <a:ext cx="2010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 smtClean="0"/>
              <a:t>L1id</a:t>
            </a:r>
            <a:r>
              <a:rPr kumimoji="1" lang="ja-JP" altLang="en-US" dirty="0" smtClean="0"/>
              <a:t>に山が見える</a:t>
            </a:r>
            <a:endParaRPr kumimoji="1" lang="ja-JP" altLang="en-US" dirty="0"/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6699357" y="52004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mtClean="0"/>
              <a:t>ヒットがある</a:t>
            </a:r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6103861" y="941273"/>
            <a:ext cx="2705644" cy="5766165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6277514" y="922836"/>
            <a:ext cx="2358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 smtClean="0">
                <a:solidFill>
                  <a:schemeClr val="accent1"/>
                </a:solidFill>
              </a:rPr>
              <a:t>Latency </a:t>
            </a:r>
            <a:r>
              <a:rPr lang="en-US" altLang="ja-JP" dirty="0" err="1" smtClean="0">
                <a:solidFill>
                  <a:schemeClr val="accent1"/>
                </a:solidFill>
              </a:rPr>
              <a:t>Config</a:t>
            </a:r>
            <a:r>
              <a:rPr lang="en-US" altLang="ja-JP" dirty="0" smtClean="0">
                <a:solidFill>
                  <a:schemeClr val="accent1"/>
                </a:solidFill>
              </a:rPr>
              <a:t> 208</a:t>
            </a:r>
            <a:endParaRPr kumimoji="1" lang="ja-JP" alt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1348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外部トリガによるソーススキャン</a:t>
            </a:r>
            <a:endParaRPr kumimoji="1"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EA7879-CE41-474A-ADE7-8555F0586413}" type="datetime1">
              <a:rPr lang="ja-JP" altLang="en-US" smtClean="0"/>
              <a:pPr/>
              <a:t>2020/1/17</a:t>
            </a:fld>
            <a:endParaRPr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smtClean="0"/>
              <a:t>KONOKEN MEETING</a:t>
            </a:r>
            <a:endParaRPr lang="ja-JP" alt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95852-41F7-C748-B28B-E5631E7D5CB9}" type="slidenum">
              <a:rPr lang="ja-JP" altLang="en-US" smtClean="0"/>
              <a:pPr/>
              <a:t>6</a:t>
            </a:fld>
            <a:endParaRPr lang="ja-JP" altLang="en-US"/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 smtClean="0"/>
              <a:t>ヒットマップは以下のよう</a:t>
            </a:r>
            <a:endParaRPr kumimoji="1" lang="ja-JP" altLang="en-US" dirty="0"/>
          </a:p>
        </p:txBody>
      </p:sp>
      <p:graphicFrame>
        <p:nvGraphicFramePr>
          <p:cNvPr id="12" name="表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7310764"/>
              </p:ext>
            </p:extLst>
          </p:nvPr>
        </p:nvGraphicFramePr>
        <p:xfrm>
          <a:off x="225486" y="4299620"/>
          <a:ext cx="8720120" cy="1181399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769937"/>
                <a:gridCol w="2650061"/>
                <a:gridCol w="2650061"/>
                <a:gridCol w="2650061"/>
              </a:tblGrid>
              <a:tr h="775554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 smtClean="0"/>
                        <a:t>トリガ</a:t>
                      </a:r>
                      <a:endParaRPr kumimoji="1" lang="ja-JP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20kHz</a:t>
                      </a:r>
                      <a:r>
                        <a:rPr kumimoji="1" lang="ja-JP" altLang="en-US" dirty="0" smtClean="0"/>
                        <a:t>のトリガ</a:t>
                      </a:r>
                      <a:endParaRPr kumimoji="1" lang="ja-JP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 smtClean="0"/>
                        <a:t>トリガシンチのノイズ</a:t>
                      </a:r>
                      <a:endParaRPr kumimoji="1" lang="ja-JP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 smtClean="0"/>
                        <a:t>トリガシンチのノイズ</a:t>
                      </a:r>
                      <a:endParaRPr kumimoji="1" lang="en-US" altLang="ja-JP" dirty="0" smtClean="0"/>
                    </a:p>
                    <a:p>
                      <a:pPr algn="ctr"/>
                      <a:r>
                        <a:rPr kumimoji="1" lang="en-US" altLang="ja-JP" dirty="0" smtClean="0"/>
                        <a:t>+</a:t>
                      </a:r>
                    </a:p>
                    <a:p>
                      <a:pPr algn="ctr"/>
                      <a:r>
                        <a:rPr kumimoji="1" lang="ja-JP" altLang="en-US" dirty="0" smtClean="0"/>
                        <a:t>荷電粒子の入射</a:t>
                      </a:r>
                      <a:endParaRPr kumimoji="1" lang="ja-JP" altLang="en-US" dirty="0"/>
                    </a:p>
                  </a:txBody>
                  <a:tcPr anchor="ctr"/>
                </a:tc>
              </a:tr>
              <a:tr h="405845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# trig</a:t>
                      </a:r>
                      <a:endParaRPr kumimoji="1" lang="ja-JP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6</a:t>
                      </a:r>
                      <a:r>
                        <a:rPr kumimoji="1" lang="en-US" altLang="ja-JP" baseline="0" dirty="0" smtClean="0"/>
                        <a:t> x 10</a:t>
                      </a:r>
                      <a:r>
                        <a:rPr kumimoji="1" lang="en-US" altLang="ja-JP" baseline="30000" dirty="0" smtClean="0"/>
                        <a:t>6</a:t>
                      </a:r>
                      <a:endParaRPr kumimoji="1" lang="ja-JP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hr-HR" altLang="ja-JP" dirty="0" smtClean="0"/>
                        <a:t>29353</a:t>
                      </a:r>
                      <a:endParaRPr kumimoji="1" lang="ja-JP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is-IS" altLang="ja-JP" dirty="0" smtClean="0"/>
                        <a:t>918246</a:t>
                      </a:r>
                      <a:endParaRPr kumimoji="1" lang="ja-JP" altLang="en-US" dirty="0"/>
                    </a:p>
                  </a:txBody>
                  <a:tcPr anchor="ctr"/>
                </a:tc>
              </a:tr>
            </a:tbl>
          </a:graphicData>
        </a:graphic>
      </p:graphicFrame>
      <p:grpSp>
        <p:nvGrpSpPr>
          <p:cNvPr id="16" name="図形グループ 15"/>
          <p:cNvGrpSpPr/>
          <p:nvPr/>
        </p:nvGrpSpPr>
        <p:grpSpPr>
          <a:xfrm>
            <a:off x="995423" y="1834827"/>
            <a:ext cx="7950184" cy="2464793"/>
            <a:chOff x="872047" y="1719081"/>
            <a:chExt cx="8073560" cy="2464793"/>
          </a:xfrm>
        </p:grpSpPr>
        <p:grpSp>
          <p:nvGrpSpPr>
            <p:cNvPr id="10" name="図形グループ 9"/>
            <p:cNvGrpSpPr/>
            <p:nvPr/>
          </p:nvGrpSpPr>
          <p:grpSpPr>
            <a:xfrm>
              <a:off x="872047" y="2023874"/>
              <a:ext cx="8073560" cy="2160000"/>
              <a:chOff x="-502012" y="1801123"/>
              <a:chExt cx="9542279" cy="2160000"/>
            </a:xfrm>
          </p:grpSpPr>
          <p:pic>
            <p:nvPicPr>
              <p:cNvPr id="8" name="図 7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59507" y="1801123"/>
                <a:ext cx="3180760" cy="2160000"/>
              </a:xfrm>
              <a:prstGeom prst="rect">
                <a:avLst/>
              </a:prstGeom>
            </p:spPr>
          </p:pic>
          <p:pic>
            <p:nvPicPr>
              <p:cNvPr id="9" name="図 8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78747" y="1801123"/>
                <a:ext cx="3180760" cy="2160000"/>
              </a:xfrm>
              <a:prstGeom prst="rect">
                <a:avLst/>
              </a:prstGeom>
            </p:spPr>
          </p:pic>
          <p:pic>
            <p:nvPicPr>
              <p:cNvPr id="7" name="図 6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502012" y="1801123"/>
                <a:ext cx="3180759" cy="2160000"/>
              </a:xfrm>
              <a:prstGeom prst="rect">
                <a:avLst/>
              </a:prstGeom>
            </p:spPr>
          </p:pic>
        </p:grpSp>
        <p:sp>
          <p:nvSpPr>
            <p:cNvPr id="13" name="テキスト ボックス 12"/>
            <p:cNvSpPr txBox="1"/>
            <p:nvPr/>
          </p:nvSpPr>
          <p:spPr>
            <a:xfrm>
              <a:off x="1372608" y="1826802"/>
              <a:ext cx="1690065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ja-JP" sz="1400" dirty="0" smtClean="0"/>
                <a:t>a. </a:t>
              </a:r>
              <a:r>
                <a:rPr lang="ja-JP" altLang="en-US" sz="1400" dirty="0" smtClean="0"/>
                <a:t>ノイズスキャン</a:t>
              </a:r>
              <a:endParaRPr kumimoji="1" lang="ja-JP" altLang="en-US" sz="1400" dirty="0"/>
            </a:p>
          </p:txBody>
        </p:sp>
        <p:sp>
          <p:nvSpPr>
            <p:cNvPr id="14" name="テキスト ボックス 13"/>
            <p:cNvSpPr txBox="1"/>
            <p:nvPr/>
          </p:nvSpPr>
          <p:spPr>
            <a:xfrm>
              <a:off x="3881470" y="1719081"/>
              <a:ext cx="2054710" cy="52322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kumimoji="1" lang="en-US" altLang="ja-JP" sz="1400" dirty="0" smtClean="0"/>
                <a:t>a. </a:t>
              </a:r>
              <a:r>
                <a:rPr kumimoji="1" lang="ja-JP" altLang="en-US" sz="1400" dirty="0" smtClean="0"/>
                <a:t>外部</a:t>
              </a:r>
              <a:r>
                <a:rPr kumimoji="1" lang="ja-JP" altLang="en-US" sz="1400" dirty="0" smtClean="0"/>
                <a:t>トリガスキャン</a:t>
              </a:r>
              <a:endParaRPr kumimoji="1" lang="en-US" altLang="ja-JP" sz="1400" dirty="0" smtClean="0"/>
            </a:p>
            <a:p>
              <a:pPr algn="ctr"/>
              <a:r>
                <a:rPr lang="en-US" altLang="ja-JP" sz="1400" dirty="0" smtClean="0"/>
                <a:t>(</a:t>
              </a:r>
              <a:r>
                <a:rPr lang="ja-JP" altLang="en-US" sz="1400" dirty="0" smtClean="0"/>
                <a:t>線源なし</a:t>
              </a:r>
              <a:r>
                <a:rPr lang="en-US" altLang="ja-JP" sz="1400" dirty="0" smtClean="0"/>
                <a:t>)</a:t>
              </a:r>
              <a:endParaRPr kumimoji="1" lang="ja-JP" altLang="en-US" sz="1400" dirty="0"/>
            </a:p>
          </p:txBody>
        </p:sp>
        <p:sp>
          <p:nvSpPr>
            <p:cNvPr id="15" name="テキスト ボックス 14"/>
            <p:cNvSpPr txBox="1"/>
            <p:nvPr/>
          </p:nvSpPr>
          <p:spPr>
            <a:xfrm>
              <a:off x="6573473" y="1719081"/>
              <a:ext cx="2053082" cy="52322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kumimoji="1" lang="en-US" altLang="ja-JP" sz="1400" dirty="0" smtClean="0"/>
                <a:t>b. </a:t>
              </a:r>
              <a:r>
                <a:rPr kumimoji="1" lang="ja-JP" altLang="en-US" sz="1400" dirty="0" smtClean="0"/>
                <a:t>外部</a:t>
              </a:r>
              <a:r>
                <a:rPr kumimoji="1" lang="ja-JP" altLang="en-US" sz="1400" dirty="0" smtClean="0"/>
                <a:t>トリガスキャン</a:t>
              </a:r>
              <a:endParaRPr kumimoji="1" lang="en-US" altLang="ja-JP" sz="1400" dirty="0" smtClean="0"/>
            </a:p>
            <a:p>
              <a:pPr algn="ctr"/>
              <a:r>
                <a:rPr lang="en-US" altLang="ja-JP" sz="1400" dirty="0" smtClean="0"/>
                <a:t>(</a:t>
              </a:r>
              <a:r>
                <a:rPr lang="ja-JP" altLang="en-US" sz="1400" dirty="0" smtClean="0"/>
                <a:t>線源あり</a:t>
              </a:r>
              <a:r>
                <a:rPr lang="en-US" altLang="ja-JP" sz="1400" dirty="0" smtClean="0"/>
                <a:t>)</a:t>
              </a:r>
              <a:endParaRPr kumimoji="1" lang="ja-JP" altLang="en-US" sz="1400" dirty="0"/>
            </a:p>
          </p:txBody>
        </p:sp>
      </p:grpSp>
      <p:sp>
        <p:nvSpPr>
          <p:cNvPr id="17" name="正方形/長方形 16"/>
          <p:cNvSpPr/>
          <p:nvPr/>
        </p:nvSpPr>
        <p:spPr>
          <a:xfrm>
            <a:off x="995423" y="1834827"/>
            <a:ext cx="5284118" cy="3744170"/>
          </a:xfrm>
          <a:prstGeom prst="rect">
            <a:avLst/>
          </a:prstGeom>
          <a:noFill/>
          <a:ln w="19050"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995423" y="5631019"/>
            <a:ext cx="5284118" cy="864000"/>
          </a:xfrm>
          <a:prstGeom prst="rect">
            <a:avLst/>
          </a:prstGeom>
          <a:ln w="190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ja-JP" altLang="en-US" sz="1600" dirty="0" smtClean="0"/>
              <a:t>センサと無関係の</a:t>
            </a:r>
            <a:endParaRPr lang="en-US" altLang="ja-JP" sz="1600" dirty="0" smtClean="0"/>
          </a:p>
          <a:p>
            <a:pPr algn="ctr"/>
            <a:r>
              <a:rPr lang="ja-JP" altLang="en-US" sz="1600" dirty="0" smtClean="0"/>
              <a:t>トリガ</a:t>
            </a:r>
            <a:r>
              <a:rPr lang="en-US" altLang="ja-JP" sz="1600" dirty="0" smtClean="0"/>
              <a:t>(</a:t>
            </a:r>
            <a:r>
              <a:rPr lang="ja-JP" altLang="en-US" sz="1600" dirty="0" smtClean="0"/>
              <a:t>ランダムトリガ</a:t>
            </a:r>
            <a:r>
              <a:rPr lang="en-US" altLang="ja-JP" sz="1600" dirty="0" smtClean="0"/>
              <a:t>)</a:t>
            </a:r>
            <a:r>
              <a:rPr lang="ja-JP" altLang="en-US" sz="1600" dirty="0" smtClean="0"/>
              <a:t>であるので</a:t>
            </a:r>
            <a:endParaRPr lang="en-US" altLang="ja-JP" sz="1600" dirty="0" smtClean="0"/>
          </a:p>
          <a:p>
            <a:pPr algn="ctr"/>
            <a:r>
              <a:rPr kumimoji="1" lang="ja-JP" altLang="en-US" sz="1600" dirty="0" smtClean="0"/>
              <a:t>この</a:t>
            </a:r>
            <a:r>
              <a:rPr kumimoji="1" lang="en-US" altLang="ja-JP" sz="1600" dirty="0" smtClean="0"/>
              <a:t>2</a:t>
            </a:r>
            <a:r>
              <a:rPr kumimoji="1" lang="ja-JP" altLang="en-US" sz="1600" dirty="0" smtClean="0"/>
              <a:t>種類のデータは同じ</a:t>
            </a:r>
            <a:endParaRPr kumimoji="1" lang="ja-JP" altLang="en-US" sz="1600" dirty="0"/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6315122" y="5631018"/>
            <a:ext cx="2630484" cy="864000"/>
          </a:xfrm>
          <a:prstGeom prst="rect">
            <a:avLst/>
          </a:prstGeom>
          <a:ln w="190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ja-JP" altLang="en-US" sz="1600" dirty="0" smtClean="0">
                <a:solidFill>
                  <a:schemeClr val="accent6"/>
                </a:solidFill>
              </a:rPr>
              <a:t>ランダムトリガによる</a:t>
            </a:r>
            <a:endParaRPr lang="en-US" altLang="ja-JP" sz="1600" dirty="0" smtClean="0">
              <a:solidFill>
                <a:schemeClr val="accent6"/>
              </a:solidFill>
            </a:endParaRPr>
          </a:p>
          <a:p>
            <a:pPr algn="ctr"/>
            <a:r>
              <a:rPr kumimoji="1" lang="ja-JP" altLang="en-US" sz="1600" dirty="0" smtClean="0">
                <a:solidFill>
                  <a:schemeClr val="accent6"/>
                </a:solidFill>
              </a:rPr>
              <a:t>データを除けば</a:t>
            </a:r>
            <a:endParaRPr kumimoji="1" lang="en-US" altLang="ja-JP" sz="1600" dirty="0" smtClean="0">
              <a:solidFill>
                <a:schemeClr val="accent6"/>
              </a:solidFill>
            </a:endParaRPr>
          </a:p>
          <a:p>
            <a:pPr algn="ctr"/>
            <a:r>
              <a:rPr lang="ja-JP" altLang="en-US" sz="1600" dirty="0" smtClean="0">
                <a:solidFill>
                  <a:schemeClr val="accent6"/>
                </a:solidFill>
              </a:rPr>
              <a:t>荷電粒子の信号が得られる</a:t>
            </a:r>
            <a:endParaRPr kumimoji="1" lang="ja-JP" altLang="en-US" sz="16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919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1</a:t>
            </a:r>
            <a:r>
              <a:rPr lang="ja-JP" altLang="en-US" dirty="0" smtClean="0"/>
              <a:t>ピクセルあたりのヒット数</a:t>
            </a:r>
            <a:endParaRPr kumimoji="1"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EA7879-CE41-474A-ADE7-8555F0586413}" type="datetime1">
              <a:rPr lang="ja-JP" altLang="en-US" smtClean="0"/>
              <a:pPr/>
              <a:t>2020/1/17</a:t>
            </a:fld>
            <a:endParaRPr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smtClean="0"/>
              <a:t>KONOKEN MEETING</a:t>
            </a:r>
            <a:endParaRPr lang="ja-JP" alt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95852-41F7-C748-B28B-E5631E7D5CB9}" type="slidenum">
              <a:rPr lang="ja-JP" altLang="en-US" smtClean="0"/>
              <a:pPr/>
              <a:t>7</a:t>
            </a:fld>
            <a:endParaRPr lang="ja-JP" altLang="en-US"/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idx="1"/>
          </p:nvPr>
        </p:nvSpPr>
        <p:spPr>
          <a:xfrm>
            <a:off x="198391" y="1385454"/>
            <a:ext cx="8747216" cy="5321984"/>
          </a:xfrm>
        </p:spPr>
        <p:txBody>
          <a:bodyPr/>
          <a:lstStyle/>
          <a:p>
            <a:r>
              <a:rPr kumimoji="1" lang="en-US" altLang="ja-JP" dirty="0" smtClean="0"/>
              <a:t>1</a:t>
            </a:r>
            <a:r>
              <a:rPr kumimoji="1" lang="ja-JP" altLang="en-US" dirty="0" smtClean="0"/>
              <a:t>ピクセルあたりのヒット数を確認</a:t>
            </a:r>
            <a:endParaRPr kumimoji="1" lang="en-US" altLang="ja-JP" dirty="0" smtClean="0"/>
          </a:p>
          <a:p>
            <a:pPr lvl="1"/>
            <a:r>
              <a:rPr kumimoji="1" lang="ja-JP" altLang="en-US" dirty="0" smtClean="0"/>
              <a:t>品質保証に必要な</a:t>
            </a:r>
            <a:r>
              <a:rPr kumimoji="1" lang="en-US" altLang="ja-JP" dirty="0" smtClean="0"/>
              <a:t>1</a:t>
            </a:r>
            <a:r>
              <a:rPr lang="ja-JP" altLang="en-US" dirty="0" smtClean="0"/>
              <a:t>ピクセルあたりの</a:t>
            </a:r>
            <a:r>
              <a:rPr lang="ja-JP" altLang="en-US" dirty="0" smtClean="0"/>
              <a:t>ヒット数</a:t>
            </a:r>
            <a:r>
              <a:rPr lang="en-US" altLang="ja-JP" dirty="0" smtClean="0"/>
              <a:t> X</a:t>
            </a:r>
            <a:endParaRPr lang="en-US" altLang="ja-JP" dirty="0"/>
          </a:p>
          <a:p>
            <a:pPr lvl="1"/>
            <a:r>
              <a:rPr lang="ja-JP" altLang="en-US" dirty="0" smtClean="0"/>
              <a:t>全てのピクセルに対して、</a:t>
            </a:r>
            <a:r>
              <a:rPr lang="en-US" altLang="ja-JP" dirty="0" smtClean="0"/>
              <a:t>X </a:t>
            </a:r>
            <a:r>
              <a:rPr lang="ja-JP" altLang="en-US" dirty="0" smtClean="0"/>
              <a:t>ヒット得るためにどれくらいの時間、どれくらいの強さの線源が必要なのかを計算できるようにしたい</a:t>
            </a:r>
            <a:endParaRPr lang="en-US" altLang="ja-JP" dirty="0"/>
          </a:p>
          <a:p>
            <a:pPr lvl="1"/>
            <a:endParaRPr lang="en-US" altLang="ja-JP" dirty="0" smtClean="0"/>
          </a:p>
          <a:p>
            <a:pPr lvl="1"/>
            <a:endParaRPr lang="en-US" altLang="ja-JP" dirty="0"/>
          </a:p>
          <a:p>
            <a:pPr lvl="1"/>
            <a:endParaRPr lang="en-US" altLang="ja-JP" dirty="0" smtClean="0"/>
          </a:p>
          <a:p>
            <a:pPr lvl="1"/>
            <a:endParaRPr lang="en-US" altLang="ja-JP" dirty="0"/>
          </a:p>
          <a:p>
            <a:pPr lvl="1"/>
            <a:endParaRPr lang="en-US" altLang="ja-JP" dirty="0" smtClean="0"/>
          </a:p>
          <a:p>
            <a:pPr lvl="1"/>
            <a:endParaRPr lang="en-US" altLang="ja-JP" dirty="0"/>
          </a:p>
          <a:p>
            <a:pPr lvl="1"/>
            <a:endParaRPr lang="en-US" altLang="ja-JP" dirty="0" smtClean="0"/>
          </a:p>
          <a:p>
            <a:pPr lvl="1"/>
            <a:endParaRPr lang="en-US" altLang="ja-JP" dirty="0"/>
          </a:p>
          <a:p>
            <a:pPr lvl="1"/>
            <a:endParaRPr lang="en-US" altLang="ja-JP" dirty="0" smtClean="0"/>
          </a:p>
          <a:p>
            <a:pPr lvl="1"/>
            <a:endParaRPr lang="en-US" altLang="ja-JP" dirty="0"/>
          </a:p>
          <a:p>
            <a:pPr lvl="1"/>
            <a:endParaRPr lang="en-US" altLang="ja-JP" dirty="0" smtClean="0"/>
          </a:p>
        </p:txBody>
      </p:sp>
      <p:grpSp>
        <p:nvGrpSpPr>
          <p:cNvPr id="18" name="図形グループ 17"/>
          <p:cNvGrpSpPr>
            <a:grpSpLocks noChangeAspect="1"/>
          </p:cNvGrpSpPr>
          <p:nvPr/>
        </p:nvGrpSpPr>
        <p:grpSpPr>
          <a:xfrm>
            <a:off x="2035597" y="2687960"/>
            <a:ext cx="5072804" cy="3514656"/>
            <a:chOff x="3909405" y="2770340"/>
            <a:chExt cx="5036202" cy="3489298"/>
          </a:xfrm>
        </p:grpSpPr>
        <p:grpSp>
          <p:nvGrpSpPr>
            <p:cNvPr id="9" name="図形グループ 8"/>
            <p:cNvGrpSpPr/>
            <p:nvPr/>
          </p:nvGrpSpPr>
          <p:grpSpPr>
            <a:xfrm>
              <a:off x="3909405" y="2770340"/>
              <a:ext cx="5036202" cy="3489298"/>
              <a:chOff x="875901" y="2346985"/>
              <a:chExt cx="5036202" cy="3489298"/>
            </a:xfrm>
          </p:grpSpPr>
          <p:pic>
            <p:nvPicPr>
              <p:cNvPr id="7" name="図 6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5901" y="2416283"/>
                <a:ext cx="5036202" cy="3420000"/>
              </a:xfrm>
              <a:prstGeom prst="rect">
                <a:avLst/>
              </a:prstGeom>
            </p:spPr>
          </p:pic>
          <p:sp>
            <p:nvSpPr>
              <p:cNvPr id="8" name="テキスト ボックス 7"/>
              <p:cNvSpPr txBox="1"/>
              <p:nvPr/>
            </p:nvSpPr>
            <p:spPr>
              <a:xfrm>
                <a:off x="1771846" y="2346985"/>
                <a:ext cx="3244310" cy="360026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kumimoji="1" lang="en-US" altLang="ja-JP" sz="1600" dirty="0" smtClean="0"/>
                  <a:t>1</a:t>
                </a:r>
                <a:r>
                  <a:rPr kumimoji="1" lang="ja-JP" altLang="en-US" sz="1600" dirty="0" smtClean="0"/>
                  <a:t>ピクセルあたりのヒット数</a:t>
                </a:r>
                <a:endParaRPr kumimoji="1" lang="ja-JP" altLang="en-US" sz="1600" dirty="0"/>
              </a:p>
            </p:txBody>
          </p:sp>
        </p:grpSp>
        <p:sp>
          <p:nvSpPr>
            <p:cNvPr id="13" name="正方形/長方形 12"/>
            <p:cNvSpPr/>
            <p:nvPr/>
          </p:nvSpPr>
          <p:spPr>
            <a:xfrm>
              <a:off x="5861031" y="3195246"/>
              <a:ext cx="743439" cy="2689288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" name="テキスト ボックス 13"/>
            <p:cNvSpPr txBox="1"/>
            <p:nvPr/>
          </p:nvSpPr>
          <p:spPr>
            <a:xfrm>
              <a:off x="6680943" y="4114130"/>
              <a:ext cx="141577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ja-JP" altLang="en-US" sz="1600" dirty="0" smtClean="0">
                  <a:solidFill>
                    <a:schemeClr val="accent1"/>
                  </a:solidFill>
                </a:rPr>
                <a:t>線源からの</a:t>
              </a:r>
              <a:endParaRPr kumimoji="1" lang="en-US" altLang="ja-JP" sz="1600" dirty="0" smtClean="0">
                <a:solidFill>
                  <a:schemeClr val="accent1"/>
                </a:solidFill>
              </a:endParaRPr>
            </a:p>
            <a:p>
              <a:pPr algn="ctr"/>
              <a:r>
                <a:rPr kumimoji="1" lang="ja-JP" altLang="en-US" sz="1600" dirty="0" smtClean="0">
                  <a:solidFill>
                    <a:schemeClr val="accent1"/>
                  </a:solidFill>
                </a:rPr>
                <a:t>有意な信号？</a:t>
              </a:r>
              <a:endParaRPr kumimoji="1" lang="ja-JP" altLang="en-US" sz="1600" dirty="0">
                <a:solidFill>
                  <a:schemeClr val="accent1"/>
                </a:solidFill>
              </a:endParaRPr>
            </a:p>
          </p:txBody>
        </p:sp>
        <p:cxnSp>
          <p:nvCxnSpPr>
            <p:cNvPr id="16" name="直線矢印コネクタ 15"/>
            <p:cNvCxnSpPr/>
            <p:nvPr/>
          </p:nvCxnSpPr>
          <p:spPr>
            <a:xfrm flipH="1">
              <a:off x="6680943" y="4698905"/>
              <a:ext cx="689540" cy="553178"/>
            </a:xfrm>
            <a:prstGeom prst="straightConnector1">
              <a:avLst/>
            </a:prstGeom>
            <a:ln w="1905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73325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dirty="0" smtClean="0"/>
              <a:t>外部トリガによるソーススキャン</a:t>
            </a:r>
            <a:endParaRPr kumimoji="1"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EA7879-CE41-474A-ADE7-8555F0586413}" type="datetime1">
              <a:rPr lang="ja-JP" altLang="en-US" smtClean="0"/>
              <a:pPr/>
              <a:t>2020/1/17</a:t>
            </a:fld>
            <a:endParaRPr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smtClean="0"/>
              <a:t>KONOKEN MEETING</a:t>
            </a:r>
            <a:endParaRPr lang="ja-JP" alt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95852-41F7-C748-B28B-E5631E7D5CB9}" type="slidenum">
              <a:rPr lang="ja-JP" altLang="en-US" smtClean="0"/>
              <a:pPr/>
              <a:t>8</a:t>
            </a:fld>
            <a:endParaRPr lang="ja-JP" altLang="en-US"/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idx="1"/>
          </p:nvPr>
        </p:nvSpPr>
        <p:spPr>
          <a:xfrm>
            <a:off x="198391" y="1385455"/>
            <a:ext cx="8747216" cy="4956858"/>
          </a:xfrm>
        </p:spPr>
        <p:txBody>
          <a:bodyPr/>
          <a:lstStyle/>
          <a:p>
            <a:r>
              <a:rPr lang="ja-JP" altLang="en-US" dirty="0" smtClean="0"/>
              <a:t>荷電粒子の信号によるデータ</a:t>
            </a:r>
            <a:endParaRPr kumimoji="1" lang="en-US" altLang="ja-JP" dirty="0" smtClean="0"/>
          </a:p>
          <a:p>
            <a:pPr marL="685800" lvl="1" indent="-342900">
              <a:buFont typeface="+mj-lt"/>
              <a:buAutoNum type="alphaLcPeriod"/>
            </a:pPr>
            <a:r>
              <a:rPr lang="ja-JP" altLang="en-US" dirty="0" smtClean="0"/>
              <a:t>ランダムトリガの</a:t>
            </a:r>
            <a:r>
              <a:rPr lang="en-US" altLang="ja-JP" dirty="0" smtClean="0"/>
              <a:t>1</a:t>
            </a:r>
            <a:r>
              <a:rPr lang="ja-JP" altLang="en-US" dirty="0" smtClean="0"/>
              <a:t>ピクセルあたりのヒット確率分布</a:t>
            </a:r>
            <a:endParaRPr lang="en-US" altLang="ja-JP" dirty="0"/>
          </a:p>
          <a:p>
            <a:pPr marL="685800" lvl="1" indent="-342900">
              <a:buFont typeface="+mj-lt"/>
              <a:buAutoNum type="alphaLcPeriod"/>
            </a:pPr>
            <a:r>
              <a:rPr lang="ja-JP" altLang="en-US" dirty="0" smtClean="0"/>
              <a:t>線源を置いた時の</a:t>
            </a:r>
            <a:r>
              <a:rPr lang="en-US" altLang="ja-JP" dirty="0" smtClean="0"/>
              <a:t>1</a:t>
            </a:r>
            <a:r>
              <a:rPr lang="ja-JP" altLang="en-US" dirty="0" smtClean="0"/>
              <a:t>ピクセルあたりの</a:t>
            </a:r>
            <a:r>
              <a:rPr kumimoji="1" lang="ja-JP" altLang="en-US" dirty="0" smtClean="0"/>
              <a:t>ヒット数分布</a:t>
            </a:r>
            <a:endParaRPr kumimoji="1" lang="en-US" altLang="ja-JP" dirty="0" smtClean="0"/>
          </a:p>
          <a:p>
            <a:pPr marL="685800" lvl="1" indent="-342900">
              <a:buFont typeface="+mj-lt"/>
              <a:buAutoNum type="alphaLcPeriod"/>
            </a:pPr>
            <a:r>
              <a:rPr lang="ja-JP" altLang="en-US" dirty="0" smtClean="0"/>
              <a:t>荷電粒子からの信号による</a:t>
            </a:r>
            <a:r>
              <a:rPr lang="en-US" altLang="ja-JP" dirty="0" smtClean="0"/>
              <a:t>1</a:t>
            </a:r>
            <a:r>
              <a:rPr lang="ja-JP" altLang="en-US" dirty="0" smtClean="0"/>
              <a:t>ピクセルあたりのヒット数分布</a:t>
            </a:r>
            <a:endParaRPr lang="en-US" altLang="ja-JP" dirty="0" smtClean="0"/>
          </a:p>
          <a:p>
            <a:pPr lvl="2"/>
            <a:r>
              <a:rPr lang="en-US" altLang="ja-JP" dirty="0" smtClean="0"/>
              <a:t>b</a:t>
            </a:r>
            <a:r>
              <a:rPr lang="ja-JP" altLang="en-US" dirty="0"/>
              <a:t>から</a:t>
            </a:r>
            <a:r>
              <a:rPr lang="en-US" altLang="ja-JP" dirty="0"/>
              <a:t>a</a:t>
            </a:r>
            <a:r>
              <a:rPr lang="ja-JP" altLang="en-US" dirty="0"/>
              <a:t>の影響を引いた分布</a:t>
            </a:r>
            <a:endParaRPr lang="en-US" altLang="ja-JP" dirty="0"/>
          </a:p>
          <a:p>
            <a:pPr marL="685800" lvl="1" indent="-342900">
              <a:buFont typeface="+mj-lt"/>
              <a:buAutoNum type="alphaLcPeriod"/>
            </a:pPr>
            <a:endParaRPr kumimoji="1" lang="en-US" altLang="ja-JP" dirty="0" smtClean="0"/>
          </a:p>
          <a:p>
            <a:pPr marL="685800" lvl="1" indent="-342900">
              <a:buFont typeface="+mj-lt"/>
              <a:buAutoNum type="alphaLcPeriod"/>
            </a:pPr>
            <a:endParaRPr lang="en-US" altLang="ja-JP" dirty="0"/>
          </a:p>
          <a:p>
            <a:pPr marL="685800" lvl="1" indent="-342900">
              <a:buFont typeface="+mj-lt"/>
              <a:buAutoNum type="alphaLcPeriod"/>
            </a:pPr>
            <a:endParaRPr kumimoji="1" lang="en-US" altLang="ja-JP" dirty="0" smtClean="0"/>
          </a:p>
          <a:p>
            <a:pPr marL="685800" lvl="1" indent="-342900">
              <a:buFont typeface="+mj-lt"/>
              <a:buAutoNum type="alphaLcPeriod"/>
            </a:pPr>
            <a:endParaRPr lang="en-US" altLang="ja-JP" dirty="0"/>
          </a:p>
          <a:p>
            <a:pPr marL="685800" lvl="1" indent="-342900">
              <a:buFont typeface="+mj-lt"/>
              <a:buAutoNum type="alphaLcPeriod"/>
            </a:pPr>
            <a:endParaRPr kumimoji="1" lang="en-US" altLang="ja-JP" dirty="0" smtClean="0"/>
          </a:p>
          <a:p>
            <a:pPr marL="685800" lvl="1" indent="-342900">
              <a:buFont typeface="+mj-lt"/>
              <a:buAutoNum type="alphaLcPeriod"/>
            </a:pPr>
            <a:endParaRPr lang="en-US" altLang="ja-JP" dirty="0"/>
          </a:p>
          <a:p>
            <a:pPr marL="685800" lvl="1" indent="-342900">
              <a:buFont typeface="+mj-lt"/>
              <a:buAutoNum type="alphaLcPeriod"/>
            </a:pPr>
            <a:endParaRPr kumimoji="1" lang="en-US" altLang="ja-JP" dirty="0" smtClean="0"/>
          </a:p>
          <a:p>
            <a:pPr marL="685800" lvl="1" indent="-342900">
              <a:buFont typeface="+mj-lt"/>
              <a:buAutoNum type="alphaLcPeriod"/>
            </a:pPr>
            <a:endParaRPr lang="en-US" altLang="ja-JP" dirty="0"/>
          </a:p>
          <a:p>
            <a:pPr marL="685800" lvl="1" indent="-342900">
              <a:buFont typeface="+mj-lt"/>
              <a:buAutoNum type="alphaLcPeriod"/>
            </a:pPr>
            <a:endParaRPr kumimoji="1" lang="en-US" altLang="ja-JP" dirty="0" smtClean="0"/>
          </a:p>
          <a:p>
            <a:pPr marL="685800" lvl="1" indent="-342900">
              <a:buFont typeface="+mj-lt"/>
              <a:buAutoNum type="alphaLcPeriod"/>
            </a:pPr>
            <a:endParaRPr lang="en-US" altLang="ja-JP" dirty="0"/>
          </a:p>
          <a:p>
            <a:pPr marL="685800" lvl="1" indent="-342900">
              <a:buFont typeface="+mj-lt"/>
              <a:buAutoNum type="alphaLcPeriod"/>
            </a:pPr>
            <a:endParaRPr kumimoji="1" lang="en-US" altLang="ja-JP" dirty="0" smtClean="0"/>
          </a:p>
          <a:p>
            <a:pPr marL="685800" lvl="1" indent="-342900">
              <a:buFont typeface="+mj-lt"/>
              <a:buAutoNum type="alphaLcPeriod"/>
            </a:pPr>
            <a:endParaRPr lang="en-US" altLang="ja-JP" dirty="0"/>
          </a:p>
          <a:p>
            <a:pPr marL="685800" lvl="1" indent="-342900">
              <a:buFont typeface="+mj-lt"/>
              <a:buAutoNum type="alphaLcPeriod"/>
            </a:pPr>
            <a:endParaRPr kumimoji="1" lang="en-US" altLang="ja-JP" dirty="0" smtClean="0"/>
          </a:p>
          <a:p>
            <a:pPr lvl="1"/>
            <a:endParaRPr kumimoji="1" lang="ja-JP" altLang="en-US" dirty="0"/>
          </a:p>
        </p:txBody>
      </p:sp>
      <p:grpSp>
        <p:nvGrpSpPr>
          <p:cNvPr id="26" name="図形グループ 25"/>
          <p:cNvGrpSpPr>
            <a:grpSpLocks noChangeAspect="1"/>
          </p:cNvGrpSpPr>
          <p:nvPr/>
        </p:nvGrpSpPr>
        <p:grpSpPr>
          <a:xfrm>
            <a:off x="404137" y="3063499"/>
            <a:ext cx="4241014" cy="3208965"/>
            <a:chOff x="3907079" y="2615546"/>
            <a:chExt cx="5583322" cy="4224625"/>
          </a:xfrm>
        </p:grpSpPr>
        <p:pic>
          <p:nvPicPr>
            <p:cNvPr id="27" name="図 2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07079" y="3048631"/>
              <a:ext cx="5583322" cy="3791540"/>
            </a:xfrm>
            <a:prstGeom prst="rect">
              <a:avLst/>
            </a:prstGeom>
          </p:spPr>
        </p:pic>
        <p:sp>
          <p:nvSpPr>
            <p:cNvPr id="28" name="テキスト ボックス 27"/>
            <p:cNvSpPr txBox="1"/>
            <p:nvPr/>
          </p:nvSpPr>
          <p:spPr>
            <a:xfrm>
              <a:off x="4353350" y="2615546"/>
              <a:ext cx="4690781" cy="7698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600" dirty="0" smtClean="0"/>
                <a:t>a. </a:t>
              </a:r>
              <a:r>
                <a:rPr kumimoji="1" lang="ja-JP" altLang="en-US" sz="1600" dirty="0" smtClean="0"/>
                <a:t>ランダムトリガによる</a:t>
              </a:r>
              <a:endParaRPr kumimoji="1" lang="en-US" altLang="ja-JP" sz="1600" dirty="0" smtClean="0"/>
            </a:p>
            <a:p>
              <a:pPr algn="ctr"/>
              <a:r>
                <a:rPr kumimoji="1" lang="en-US" altLang="ja-JP" sz="1600" dirty="0" smtClean="0"/>
                <a:t>1</a:t>
              </a:r>
              <a:r>
                <a:rPr kumimoji="1" lang="ja-JP" altLang="en-US" sz="1600" dirty="0" smtClean="0"/>
                <a:t>ピクセルあたりのヒット確率分布</a:t>
              </a:r>
              <a:endParaRPr kumimoji="1" lang="ja-JP" altLang="en-US" sz="1600" dirty="0"/>
            </a:p>
          </p:txBody>
        </p:sp>
      </p:grpSp>
      <p:grpSp>
        <p:nvGrpSpPr>
          <p:cNvPr id="7" name="図形グループ 6"/>
          <p:cNvGrpSpPr/>
          <p:nvPr/>
        </p:nvGrpSpPr>
        <p:grpSpPr>
          <a:xfrm>
            <a:off x="4656584" y="3063499"/>
            <a:ext cx="4241013" cy="3208965"/>
            <a:chOff x="4656584" y="3063499"/>
            <a:chExt cx="4241013" cy="3208965"/>
          </a:xfrm>
        </p:grpSpPr>
        <p:pic>
          <p:nvPicPr>
            <p:cNvPr id="10" name="図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56584" y="3392464"/>
              <a:ext cx="4241013" cy="2880000"/>
            </a:xfrm>
            <a:prstGeom prst="rect">
              <a:avLst/>
            </a:prstGeom>
          </p:spPr>
        </p:pic>
        <p:sp>
          <p:nvSpPr>
            <p:cNvPr id="20" name="テキスト ボックス 19"/>
            <p:cNvSpPr txBox="1"/>
            <p:nvPr/>
          </p:nvSpPr>
          <p:spPr>
            <a:xfrm>
              <a:off x="5143551" y="3063499"/>
              <a:ext cx="317106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1600" dirty="0" smtClean="0"/>
                <a:t>b. </a:t>
              </a:r>
              <a:r>
                <a:rPr lang="ja-JP" altLang="en-US" sz="1600" dirty="0" smtClean="0"/>
                <a:t>線源を置いた時の</a:t>
              </a:r>
              <a:endParaRPr lang="en-US" altLang="ja-JP" sz="1600" dirty="0" smtClean="0"/>
            </a:p>
            <a:p>
              <a:pPr algn="ctr"/>
              <a:r>
                <a:rPr kumimoji="1" lang="en-US" altLang="ja-JP" sz="1600" dirty="0" smtClean="0"/>
                <a:t>1</a:t>
              </a:r>
              <a:r>
                <a:rPr kumimoji="1" lang="ja-JP" altLang="en-US" sz="1600" dirty="0" smtClean="0"/>
                <a:t>ピクセルあたりのヒット数分布</a:t>
              </a:r>
              <a:endParaRPr kumimoji="1" lang="ja-JP" alt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1171635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dirty="0" smtClean="0"/>
              <a:t>外部トリガによるソーススキャン</a:t>
            </a:r>
            <a:endParaRPr kumimoji="1"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EA7879-CE41-474A-ADE7-8555F0586413}" type="datetime1">
              <a:rPr lang="ja-JP" altLang="en-US" smtClean="0"/>
              <a:pPr/>
              <a:t>2020/1/17</a:t>
            </a:fld>
            <a:endParaRPr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smtClean="0"/>
              <a:t>KONOKEN MEETING</a:t>
            </a:r>
            <a:endParaRPr lang="ja-JP" alt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95852-41F7-C748-B28B-E5631E7D5CB9}" type="slidenum">
              <a:rPr lang="ja-JP" altLang="en-US" smtClean="0"/>
              <a:pPr/>
              <a:t>9</a:t>
            </a:fld>
            <a:endParaRPr lang="ja-JP" altLang="en-US"/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 smtClean="0"/>
              <a:t>荷電粒子の信号によるデータ</a:t>
            </a:r>
            <a:endParaRPr kumimoji="1" lang="en-US" altLang="ja-JP" dirty="0" smtClean="0"/>
          </a:p>
          <a:p>
            <a:pPr lvl="1"/>
            <a:r>
              <a:rPr lang="en-US" altLang="ja-JP" dirty="0" smtClean="0"/>
              <a:t>b</a:t>
            </a:r>
            <a:r>
              <a:rPr lang="ja-JP" altLang="en-US" dirty="0" smtClean="0"/>
              <a:t>から</a:t>
            </a:r>
            <a:r>
              <a:rPr lang="en-US" altLang="ja-JP" dirty="0" smtClean="0"/>
              <a:t>a</a:t>
            </a:r>
            <a:r>
              <a:rPr lang="ja-JP" altLang="en-US" dirty="0" smtClean="0"/>
              <a:t>の影響を引いた</a:t>
            </a:r>
            <a:r>
              <a:rPr lang="en-US" altLang="ja-JP" dirty="0" smtClean="0"/>
              <a:t>1</a:t>
            </a:r>
            <a:r>
              <a:rPr lang="ja-JP" altLang="en-US" dirty="0" smtClean="0"/>
              <a:t>ピクセルあたりのヒット数分布</a:t>
            </a:r>
            <a:endParaRPr kumimoji="1" lang="ja-JP" altLang="en-US" dirty="0"/>
          </a:p>
        </p:txBody>
      </p:sp>
      <p:grpSp>
        <p:nvGrpSpPr>
          <p:cNvPr id="14" name="図形グループ 13"/>
          <p:cNvGrpSpPr/>
          <p:nvPr/>
        </p:nvGrpSpPr>
        <p:grpSpPr>
          <a:xfrm>
            <a:off x="741404" y="2078621"/>
            <a:ext cx="7871255" cy="887002"/>
            <a:chOff x="741404" y="2078620"/>
            <a:chExt cx="7871255" cy="948785"/>
          </a:xfrm>
        </p:grpSpPr>
        <p:grpSp>
          <p:nvGrpSpPr>
            <p:cNvPr id="12" name="図形グループ 11"/>
            <p:cNvGrpSpPr/>
            <p:nvPr/>
          </p:nvGrpSpPr>
          <p:grpSpPr>
            <a:xfrm>
              <a:off x="741404" y="2078620"/>
              <a:ext cx="7871255" cy="948785"/>
              <a:chOff x="741404" y="2128048"/>
              <a:chExt cx="7871255" cy="1029216"/>
            </a:xfrm>
          </p:grpSpPr>
          <p:sp>
            <p:nvSpPr>
              <p:cNvPr id="11" name="角丸四角形 10"/>
              <p:cNvSpPr/>
              <p:nvPr/>
            </p:nvSpPr>
            <p:spPr>
              <a:xfrm>
                <a:off x="741404" y="2312713"/>
                <a:ext cx="7871255" cy="844551"/>
              </a:xfrm>
              <a:prstGeom prst="round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10" name="テキスト ボックス 9"/>
              <p:cNvSpPr txBox="1"/>
              <p:nvPr/>
            </p:nvSpPr>
            <p:spPr>
              <a:xfrm>
                <a:off x="1939743" y="2128048"/>
                <a:ext cx="5474576" cy="369332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r>
                  <a:rPr kumimoji="1" lang="en-US" altLang="ja-JP" dirty="0" smtClean="0">
                    <a:solidFill>
                      <a:schemeClr val="accent1"/>
                    </a:solidFill>
                  </a:rPr>
                  <a:t>b</a:t>
                </a:r>
                <a:r>
                  <a:rPr kumimoji="1" lang="ja-JP" altLang="en-US" dirty="0" smtClean="0">
                    <a:solidFill>
                      <a:schemeClr val="accent1"/>
                    </a:solidFill>
                  </a:rPr>
                  <a:t>から</a:t>
                </a:r>
                <a:r>
                  <a:rPr kumimoji="1" lang="en-US" altLang="ja-JP" dirty="0" smtClean="0">
                    <a:solidFill>
                      <a:schemeClr val="accent1"/>
                    </a:solidFill>
                  </a:rPr>
                  <a:t>a</a:t>
                </a:r>
                <a:r>
                  <a:rPr kumimoji="1" lang="ja-JP" altLang="en-US" dirty="0" smtClean="0">
                    <a:solidFill>
                      <a:schemeClr val="accent1"/>
                    </a:solidFill>
                  </a:rPr>
                  <a:t>の影響を引いた</a:t>
                </a:r>
                <a:r>
                  <a:rPr kumimoji="1" lang="en-US" altLang="ja-JP" dirty="0" smtClean="0">
                    <a:solidFill>
                      <a:schemeClr val="accent1"/>
                    </a:solidFill>
                  </a:rPr>
                  <a:t>1</a:t>
                </a:r>
                <a:r>
                  <a:rPr kumimoji="1" lang="ja-JP" altLang="en-US" dirty="0" smtClean="0">
                    <a:solidFill>
                      <a:schemeClr val="accent1"/>
                    </a:solidFill>
                  </a:rPr>
                  <a:t>ピクセルあたりのヒット数</a:t>
                </a:r>
                <a:endParaRPr kumimoji="1" lang="ja-JP" altLang="en-US" dirty="0">
                  <a:solidFill>
                    <a:schemeClr val="accent1"/>
                  </a:solidFill>
                </a:endParaRPr>
              </a:p>
            </p:txBody>
          </p:sp>
        </p:grpSp>
        <p:sp>
          <p:nvSpPr>
            <p:cNvPr id="13" name="テキスト ボックス 12"/>
            <p:cNvSpPr txBox="1"/>
            <p:nvPr/>
          </p:nvSpPr>
          <p:spPr>
            <a:xfrm>
              <a:off x="1638378" y="2538581"/>
              <a:ext cx="60773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/>
                <a:t>b</a:t>
              </a:r>
              <a:r>
                <a:rPr lang="ja-JP" altLang="en-US" dirty="0"/>
                <a:t>のヒット数</a:t>
              </a:r>
              <a:r>
                <a:rPr lang="en-US" altLang="ja-JP" dirty="0"/>
                <a:t> </a:t>
              </a:r>
              <a:r>
                <a:rPr lang="ja-JP" altLang="en-US" dirty="0"/>
                <a:t>−</a:t>
              </a:r>
              <a:r>
                <a:rPr lang="en-US" altLang="ja-JP" dirty="0"/>
                <a:t> ( a</a:t>
              </a:r>
              <a:r>
                <a:rPr lang="ja-JP" altLang="en-US" dirty="0"/>
                <a:t>の確率</a:t>
              </a:r>
              <a:r>
                <a:rPr lang="en-US" altLang="ja-JP" dirty="0"/>
                <a:t> x b</a:t>
              </a:r>
              <a:r>
                <a:rPr lang="ja-JP" altLang="en-US" dirty="0"/>
                <a:t>のデータ取得時のトリガ数</a:t>
              </a:r>
              <a:r>
                <a:rPr lang="en-US" altLang="ja-JP" dirty="0"/>
                <a:t> </a:t>
              </a:r>
              <a:r>
                <a:rPr lang="en-US" altLang="ja-JP" dirty="0" smtClean="0"/>
                <a:t>)</a:t>
              </a:r>
              <a:endParaRPr lang="ja-JP" altLang="en-US" dirty="0"/>
            </a:p>
          </p:txBody>
        </p:sp>
      </p:grpSp>
      <p:grpSp>
        <p:nvGrpSpPr>
          <p:cNvPr id="16" name="図形グループ 15"/>
          <p:cNvGrpSpPr/>
          <p:nvPr/>
        </p:nvGrpSpPr>
        <p:grpSpPr>
          <a:xfrm>
            <a:off x="449559" y="3065156"/>
            <a:ext cx="4241013" cy="3193638"/>
            <a:chOff x="449559" y="3065156"/>
            <a:chExt cx="4241013" cy="3193638"/>
          </a:xfrm>
        </p:grpSpPr>
        <p:pic>
          <p:nvPicPr>
            <p:cNvPr id="15" name="図 1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9559" y="3378794"/>
              <a:ext cx="4241013" cy="2880000"/>
            </a:xfrm>
            <a:prstGeom prst="rect">
              <a:avLst/>
            </a:prstGeom>
          </p:spPr>
        </p:pic>
        <p:sp>
          <p:nvSpPr>
            <p:cNvPr id="17" name="テキスト ボックス 16"/>
            <p:cNvSpPr txBox="1"/>
            <p:nvPr/>
          </p:nvSpPr>
          <p:spPr>
            <a:xfrm>
              <a:off x="905197" y="3065156"/>
              <a:ext cx="317106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1600" dirty="0" smtClean="0"/>
                <a:t>c. b</a:t>
              </a:r>
              <a:r>
                <a:rPr lang="ja-JP" altLang="en-US" sz="1600" dirty="0" smtClean="0"/>
                <a:t>から</a:t>
              </a:r>
              <a:r>
                <a:rPr lang="en-US" altLang="ja-JP" sz="1600" dirty="0" smtClean="0"/>
                <a:t>a</a:t>
              </a:r>
              <a:r>
                <a:rPr lang="ja-JP" altLang="en-US" sz="1600" dirty="0" smtClean="0"/>
                <a:t>の影響を除いた</a:t>
              </a:r>
              <a:endParaRPr lang="en-US" altLang="ja-JP" sz="1600" dirty="0" smtClean="0"/>
            </a:p>
            <a:p>
              <a:pPr algn="ctr"/>
              <a:r>
                <a:rPr kumimoji="1" lang="en-US" altLang="ja-JP" sz="1600" dirty="0" smtClean="0"/>
                <a:t>1</a:t>
              </a:r>
              <a:r>
                <a:rPr kumimoji="1" lang="ja-JP" altLang="en-US" sz="1600" dirty="0" smtClean="0"/>
                <a:t>ピクセルあたりのヒット数分布</a:t>
              </a:r>
              <a:endParaRPr kumimoji="1" lang="ja-JP" altLang="en-US" sz="1600" dirty="0"/>
            </a:p>
          </p:txBody>
        </p:sp>
      </p:grpSp>
      <p:grpSp>
        <p:nvGrpSpPr>
          <p:cNvPr id="19" name="図形グループ 18"/>
          <p:cNvGrpSpPr/>
          <p:nvPr/>
        </p:nvGrpSpPr>
        <p:grpSpPr>
          <a:xfrm>
            <a:off x="4611233" y="3065156"/>
            <a:ext cx="4241013" cy="3193638"/>
            <a:chOff x="4611233" y="3065156"/>
            <a:chExt cx="4241013" cy="3193638"/>
          </a:xfrm>
        </p:grpSpPr>
        <p:pic>
          <p:nvPicPr>
            <p:cNvPr id="7" name="図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11233" y="3378794"/>
              <a:ext cx="4241013" cy="2880000"/>
            </a:xfrm>
            <a:prstGeom prst="rect">
              <a:avLst/>
            </a:prstGeom>
          </p:spPr>
        </p:pic>
        <p:grpSp>
          <p:nvGrpSpPr>
            <p:cNvPr id="26" name="図形グループ 25"/>
            <p:cNvGrpSpPr/>
            <p:nvPr/>
          </p:nvGrpSpPr>
          <p:grpSpPr>
            <a:xfrm>
              <a:off x="5756152" y="3065156"/>
              <a:ext cx="2669426" cy="3074828"/>
              <a:chOff x="5768509" y="3167146"/>
              <a:chExt cx="2669426" cy="3074828"/>
            </a:xfrm>
          </p:grpSpPr>
          <p:sp>
            <p:nvSpPr>
              <p:cNvPr id="18" name="テキスト ボックス 17"/>
              <p:cNvSpPr txBox="1"/>
              <p:nvPr/>
            </p:nvSpPr>
            <p:spPr>
              <a:xfrm>
                <a:off x="5768509" y="3167146"/>
                <a:ext cx="195117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ja-JP" sz="1600" dirty="0"/>
                  <a:t>b</a:t>
                </a:r>
                <a:r>
                  <a:rPr lang="en-US" altLang="ja-JP" sz="1600" dirty="0" smtClean="0"/>
                  <a:t> </a:t>
                </a:r>
                <a:r>
                  <a:rPr lang="en-US" altLang="ja-JP" sz="1600" dirty="0" smtClean="0"/>
                  <a:t>vs c</a:t>
                </a:r>
              </a:p>
              <a:p>
                <a:pPr algn="ctr"/>
                <a:r>
                  <a:rPr kumimoji="1" lang="en-US" altLang="ja-JP" sz="1600" dirty="0" smtClean="0"/>
                  <a:t>(</a:t>
                </a:r>
                <a:r>
                  <a:rPr kumimoji="1" lang="ja-JP" altLang="en-US" sz="1600" dirty="0" smtClean="0"/>
                  <a:t>横軸</a:t>
                </a:r>
                <a:r>
                  <a:rPr lang="ja-JP" altLang="en-US" sz="1600" dirty="0" smtClean="0"/>
                  <a:t>：</a:t>
                </a:r>
                <a:r>
                  <a:rPr lang="en-US" altLang="ja-JP" sz="1600" dirty="0"/>
                  <a:t>b</a:t>
                </a:r>
                <a:r>
                  <a:rPr lang="en-US" altLang="ja-JP" sz="1600" dirty="0" smtClean="0"/>
                  <a:t>, </a:t>
                </a:r>
                <a:r>
                  <a:rPr lang="ja-JP" altLang="en-US" sz="1600" dirty="0" smtClean="0"/>
                  <a:t>縦軸：</a:t>
                </a:r>
                <a:r>
                  <a:rPr lang="en-US" altLang="ja-JP" sz="1600" dirty="0"/>
                  <a:t>c</a:t>
                </a:r>
                <a:r>
                  <a:rPr kumimoji="1" lang="en-US" altLang="ja-JP" sz="1600" dirty="0" smtClean="0"/>
                  <a:t>)</a:t>
                </a:r>
                <a:endParaRPr kumimoji="1" lang="ja-JP" altLang="en-US" sz="1600" dirty="0"/>
              </a:p>
            </p:txBody>
          </p:sp>
          <p:sp>
            <p:nvSpPr>
              <p:cNvPr id="20" name="円/楕円 19"/>
              <p:cNvSpPr/>
              <p:nvPr/>
            </p:nvSpPr>
            <p:spPr>
              <a:xfrm>
                <a:off x="6039540" y="5729310"/>
                <a:ext cx="2231136" cy="512664"/>
              </a:xfrm>
              <a:prstGeom prst="ellipse">
                <a:avLst/>
              </a:prstGeom>
              <a:noFill/>
              <a:ln w="19050">
                <a:prstDash val="sysDash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1" name="テキスト ボックス 20"/>
              <p:cNvSpPr txBox="1"/>
              <p:nvPr/>
            </p:nvSpPr>
            <p:spPr>
              <a:xfrm>
                <a:off x="5856779" y="4336009"/>
                <a:ext cx="258115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ja-JP" sz="1600" dirty="0">
                    <a:solidFill>
                      <a:schemeClr val="accent6"/>
                    </a:solidFill>
                  </a:rPr>
                  <a:t>b</a:t>
                </a:r>
                <a:r>
                  <a:rPr kumimoji="1" lang="ja-JP" altLang="en-US" sz="1600" dirty="0" smtClean="0">
                    <a:solidFill>
                      <a:schemeClr val="accent6"/>
                    </a:solidFill>
                  </a:rPr>
                  <a:t>で</a:t>
                </a:r>
                <a:r>
                  <a:rPr kumimoji="1" lang="ja-JP" altLang="en-US" sz="1600" dirty="0" smtClean="0">
                    <a:solidFill>
                      <a:schemeClr val="accent6"/>
                    </a:solidFill>
                  </a:rPr>
                  <a:t>ヒット数の高いものは</a:t>
                </a:r>
                <a:endParaRPr kumimoji="1" lang="en-US" altLang="ja-JP" sz="1600" dirty="0" smtClean="0">
                  <a:solidFill>
                    <a:schemeClr val="accent6"/>
                  </a:solidFill>
                </a:endParaRPr>
              </a:p>
              <a:p>
                <a:pPr algn="ctr"/>
                <a:r>
                  <a:rPr kumimoji="1" lang="ja-JP" altLang="en-US" sz="1600" dirty="0" smtClean="0">
                    <a:solidFill>
                      <a:schemeClr val="accent6"/>
                    </a:solidFill>
                  </a:rPr>
                  <a:t>ほとんどノイズであった</a:t>
                </a:r>
                <a:endParaRPr kumimoji="1" lang="ja-JP" altLang="en-US" sz="1600" dirty="0">
                  <a:solidFill>
                    <a:schemeClr val="accent6"/>
                  </a:solidFill>
                </a:endParaRPr>
              </a:p>
            </p:txBody>
          </p:sp>
          <p:cxnSp>
            <p:nvCxnSpPr>
              <p:cNvPr id="22" name="直線矢印コネクタ 21"/>
              <p:cNvCxnSpPr/>
              <p:nvPr/>
            </p:nvCxnSpPr>
            <p:spPr>
              <a:xfrm>
                <a:off x="7155108" y="4920784"/>
                <a:ext cx="1" cy="673209"/>
              </a:xfrm>
              <a:prstGeom prst="straightConnector1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306241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テーマ">
  <a:themeElements>
    <a:clrScheme name="マーキー">
      <a:dk1>
        <a:srgbClr val="000000"/>
      </a:dk1>
      <a:lt1>
        <a:sysClr val="window" lastClr="FFFFFF"/>
      </a:lt1>
      <a:dk2>
        <a:srgbClr val="5E5E5E"/>
      </a:dk2>
      <a:lt2>
        <a:srgbClr val="DDDDDD"/>
      </a:lt2>
      <a:accent1>
        <a:srgbClr val="418AB3"/>
      </a:accent1>
      <a:accent2>
        <a:srgbClr val="A6B727"/>
      </a:accent2>
      <a:accent3>
        <a:srgbClr val="F69200"/>
      </a:accent3>
      <a:accent4>
        <a:srgbClr val="838383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ヒラギノ_Century">
      <a:majorFont>
        <a:latin typeface="CenturyGothic"/>
        <a:ea typeface="HiraginoSans-W3"/>
        <a:cs typeface=""/>
      </a:majorFont>
      <a:minorFont>
        <a:latin typeface="CenturyGothic"/>
        <a:ea typeface="HiraginoSans-W3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プレゼンテーション1" id="{D26E1CC8-4329-4C4B-BCBC-8FE99953A474}" vid="{5186F51C-D481-3D49-ABE9-57EE152D7E02}"/>
    </a:ext>
  </a:extLst>
</a:theme>
</file>

<file path=ppt/theme/theme2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Yu Gothic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Yu Gothic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MEETING 3</Template>
  <TotalTime>522</TotalTime>
  <Words>1590</Words>
  <Application>Microsoft Macintosh PowerPoint</Application>
  <PresentationFormat>画面に合わせる (4:3)</PresentationFormat>
  <Paragraphs>408</Paragraphs>
  <Slides>26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8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26</vt:i4>
      </vt:variant>
    </vt:vector>
  </HeadingPairs>
  <TitlesOfParts>
    <vt:vector size="35" baseType="lpstr">
      <vt:lpstr>Century Gothic</vt:lpstr>
      <vt:lpstr>CenturyGothic</vt:lpstr>
      <vt:lpstr>Helvetica</vt:lpstr>
      <vt:lpstr>HiraginoSans-W3</vt:lpstr>
      <vt:lpstr>MS UI Gothic</vt:lpstr>
      <vt:lpstr>Wingdings</vt:lpstr>
      <vt:lpstr>Yu Gothic</vt:lpstr>
      <vt:lpstr>Arial</vt:lpstr>
      <vt:lpstr>Office テーマ</vt:lpstr>
      <vt:lpstr>MEETING 2020/01/17 </vt:lpstr>
      <vt:lpstr>Status</vt:lpstr>
      <vt:lpstr>外部トリガでソーススキャン</vt:lpstr>
      <vt:lpstr>外部トリガでソーススキャン</vt:lpstr>
      <vt:lpstr>外部トリガでソーススキャン</vt:lpstr>
      <vt:lpstr>外部トリガによるソーススキャン</vt:lpstr>
      <vt:lpstr>1ピクセルあたりのヒット数</vt:lpstr>
      <vt:lpstr>外部トリガによるソーススキャン</vt:lpstr>
      <vt:lpstr>外部トリガによるソーススキャン</vt:lpstr>
      <vt:lpstr>外部トリガによるソーススキャン</vt:lpstr>
      <vt:lpstr>セルフトリガによるソーススキャン</vt:lpstr>
      <vt:lpstr>1ピクセルあたりのヒット数</vt:lpstr>
      <vt:lpstr>セルフトリガによるソーススキャン</vt:lpstr>
      <vt:lpstr>セルフトリガによるソーススキャン</vt:lpstr>
      <vt:lpstr>セルフトリガによるソーススキャン</vt:lpstr>
      <vt:lpstr>セルフトリガによるソーススキャン</vt:lpstr>
      <vt:lpstr>まとめ</vt:lpstr>
      <vt:lpstr>Back up</vt:lpstr>
      <vt:lpstr>①線源なしの時ヒットがないピクセル</vt:lpstr>
      <vt:lpstr>1ピクセルあたりのヒット数</vt:lpstr>
      <vt:lpstr>1ピクセルあたりのヒット数</vt:lpstr>
      <vt:lpstr>①線源なしの時ヒットがないピクセル</vt:lpstr>
      <vt:lpstr>①線源なしの時ヒットがないピクセル</vt:lpstr>
      <vt:lpstr>②線源なしの時ヒットがあったピクセル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15.0041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MEETING </dc:title>
  <dc:creator>優維 鷲津</dc:creator>
  <cp:lastModifiedBy>優維 鷲津</cp:lastModifiedBy>
  <cp:revision>138</cp:revision>
  <cp:lastPrinted>2018-12-07T06:46:41Z</cp:lastPrinted>
  <dcterms:created xsi:type="dcterms:W3CDTF">2020-01-16T13:58:50Z</dcterms:created>
  <dcterms:modified xsi:type="dcterms:W3CDTF">2020-01-17T06:06:55Z</dcterms:modified>
</cp:coreProperties>
</file>